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7" r:id="rId2"/>
    <p:sldId id="270" r:id="rId3"/>
    <p:sldId id="271" r:id="rId4"/>
    <p:sldId id="275" r:id="rId5"/>
    <p:sldId id="269" r:id="rId6"/>
    <p:sldId id="276" r:id="rId7"/>
    <p:sldId id="274" r:id="rId8"/>
    <p:sldId id="273" r:id="rId9"/>
    <p:sldId id="277" r:id="rId10"/>
    <p:sldId id="278" r:id="rId11"/>
    <p:sldId id="280" r:id="rId12"/>
    <p:sldId id="279" r:id="rId13"/>
    <p:sldId id="28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64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68627" autoAdjust="0"/>
  </p:normalViewPr>
  <p:slideViewPr>
    <p:cSldViewPr snapToGrid="0">
      <p:cViewPr varScale="1">
        <p:scale>
          <a:sx n="46" d="100"/>
          <a:sy n="46" d="100"/>
        </p:scale>
        <p:origin x="13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32406-091A-4100-9449-60B239A2C4B5}" type="datetimeFigureOut">
              <a:rPr lang="ru-RU" smtClean="0"/>
              <a:t>04.10.2025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0AAFD-482D-4B8C-9DD0-123C0D4A1C3A}" type="slidenum">
              <a:rPr lang="ru-RU" smtClean="0"/>
              <a:t>‹#›</a:t>
            </a:fld>
            <a:endParaRPr lang="ru-RU"/>
          </a:p>
        </p:txBody>
      </p:sp>
    </p:spTree>
    <p:extLst>
      <p:ext uri="{BB962C8B-B14F-4D97-AF65-F5344CB8AC3E}">
        <p14:creationId xmlns:p14="http://schemas.microsoft.com/office/powerpoint/2010/main" val="408019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2</a:t>
            </a:fld>
            <a:endParaRPr lang="ru-RU"/>
          </a:p>
        </p:txBody>
      </p:sp>
    </p:spTree>
    <p:extLst>
      <p:ext uri="{BB962C8B-B14F-4D97-AF65-F5344CB8AC3E}">
        <p14:creationId xmlns:p14="http://schemas.microsoft.com/office/powerpoint/2010/main" val="1186258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11</a:t>
            </a:fld>
            <a:endParaRPr lang="ru-RU"/>
          </a:p>
        </p:txBody>
      </p:sp>
    </p:spTree>
    <p:extLst>
      <p:ext uri="{BB962C8B-B14F-4D97-AF65-F5344CB8AC3E}">
        <p14:creationId xmlns:p14="http://schemas.microsoft.com/office/powerpoint/2010/main" val="2273593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12</a:t>
            </a:fld>
            <a:endParaRPr lang="ru-RU"/>
          </a:p>
        </p:txBody>
      </p:sp>
    </p:spTree>
    <p:extLst>
      <p:ext uri="{BB962C8B-B14F-4D97-AF65-F5344CB8AC3E}">
        <p14:creationId xmlns:p14="http://schemas.microsoft.com/office/powerpoint/2010/main" val="235312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13</a:t>
            </a:fld>
            <a:endParaRPr lang="ru-RU"/>
          </a:p>
        </p:txBody>
      </p:sp>
    </p:spTree>
    <p:extLst>
      <p:ext uri="{BB962C8B-B14F-4D97-AF65-F5344CB8AC3E}">
        <p14:creationId xmlns:p14="http://schemas.microsoft.com/office/powerpoint/2010/main" val="447858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3</a:t>
            </a:fld>
            <a:endParaRPr lang="ru-RU"/>
          </a:p>
        </p:txBody>
      </p:sp>
    </p:spTree>
    <p:extLst>
      <p:ext uri="{BB962C8B-B14F-4D97-AF65-F5344CB8AC3E}">
        <p14:creationId xmlns:p14="http://schemas.microsoft.com/office/powerpoint/2010/main" val="15663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4</a:t>
            </a:fld>
            <a:endParaRPr lang="ru-RU"/>
          </a:p>
        </p:txBody>
      </p:sp>
    </p:spTree>
    <p:extLst>
      <p:ext uri="{BB962C8B-B14F-4D97-AF65-F5344CB8AC3E}">
        <p14:creationId xmlns:p14="http://schemas.microsoft.com/office/powerpoint/2010/main" val="210778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5</a:t>
            </a:fld>
            <a:endParaRPr lang="ru-RU"/>
          </a:p>
        </p:txBody>
      </p:sp>
    </p:spTree>
    <p:extLst>
      <p:ext uri="{BB962C8B-B14F-4D97-AF65-F5344CB8AC3E}">
        <p14:creationId xmlns:p14="http://schemas.microsoft.com/office/powerpoint/2010/main" val="4099369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6</a:t>
            </a:fld>
            <a:endParaRPr lang="ru-RU"/>
          </a:p>
        </p:txBody>
      </p:sp>
    </p:spTree>
    <p:extLst>
      <p:ext uri="{BB962C8B-B14F-4D97-AF65-F5344CB8AC3E}">
        <p14:creationId xmlns:p14="http://schemas.microsoft.com/office/powerpoint/2010/main" val="419427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7</a:t>
            </a:fld>
            <a:endParaRPr lang="ru-RU"/>
          </a:p>
        </p:txBody>
      </p:sp>
    </p:spTree>
    <p:extLst>
      <p:ext uri="{BB962C8B-B14F-4D97-AF65-F5344CB8AC3E}">
        <p14:creationId xmlns:p14="http://schemas.microsoft.com/office/powerpoint/2010/main" val="1466263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8</a:t>
            </a:fld>
            <a:endParaRPr lang="ru-RU"/>
          </a:p>
        </p:txBody>
      </p:sp>
    </p:spTree>
    <p:extLst>
      <p:ext uri="{BB962C8B-B14F-4D97-AF65-F5344CB8AC3E}">
        <p14:creationId xmlns:p14="http://schemas.microsoft.com/office/powerpoint/2010/main" val="3402834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9</a:t>
            </a:fld>
            <a:endParaRPr lang="ru-RU"/>
          </a:p>
        </p:txBody>
      </p:sp>
    </p:spTree>
    <p:extLst>
      <p:ext uri="{BB962C8B-B14F-4D97-AF65-F5344CB8AC3E}">
        <p14:creationId xmlns:p14="http://schemas.microsoft.com/office/powerpoint/2010/main" val="1526856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E0AAFD-482D-4B8C-9DD0-123C0D4A1C3A}" type="slidenum">
              <a:rPr lang="ru-RU" smtClean="0"/>
              <a:t>10</a:t>
            </a:fld>
            <a:endParaRPr lang="ru-RU"/>
          </a:p>
        </p:txBody>
      </p:sp>
    </p:spTree>
    <p:extLst>
      <p:ext uri="{BB962C8B-B14F-4D97-AF65-F5344CB8AC3E}">
        <p14:creationId xmlns:p14="http://schemas.microsoft.com/office/powerpoint/2010/main" val="1022554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15F5B3-858E-BCCC-7DF0-A4F896346D5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436F453-F525-A5DE-A644-A755D00CD1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A1D6E92-114A-AE03-7E19-B91F460229ED}"/>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46C849FE-6E4F-3184-A556-1A88EB20E7F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1FF0F3B-BCBB-60F9-C999-2438EB993F5D}"/>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404881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9624B7-7331-3129-4967-D5CE33DEB99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EDCEB61-7652-5F64-1066-30BF010B649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D24D004-2139-4C20-1816-0BCFBB0F58CD}"/>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2943539F-1BEC-724A-EF48-2898B20E5A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E05AD43-2149-4817-8AFD-C18E9A567429}"/>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1576125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7A25F62-191F-AE75-925F-29E6104E2C3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06D8D41-A4E7-67A4-E876-74462B23D84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EFE303-6D0E-0535-BFDC-85FEF17148A0}"/>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83E41269-BD15-0E6B-FE77-AB6872E7FE4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DD326F7-30EA-091B-4719-34DDFF4ACA76}"/>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4060861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B6FB87-F849-649F-A509-1EE2BEFC3BB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160740B-FF25-C46A-4E05-F63A826111B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8A86B2-38B5-C7D8-9B38-1A9E2DD235A8}"/>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702B4B28-7E6A-1D4E-7475-C17E7D99168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7E7F8E5-6D9A-753F-136F-5558C2F7F573}"/>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122459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A0CD34-6F64-B627-17E6-5031D085A80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B59FD2F-B099-696E-9A01-963F6E0815D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EA892FC-41F1-2F35-DB01-CA8BCD584235}"/>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7C8D38A5-4F12-D7C7-93F2-FE929DC3DD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9ECC073-361F-37F2-2434-D57559E00567}"/>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3777537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6D06E5-474C-77F9-E270-E87223DC149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4C0410D-85B4-B481-D834-8E12440240C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F1A974A-3E78-ADA0-54A8-2ECA69001F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A28A88F-D25A-B7C8-F469-217B99CDF2A1}"/>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6" name="Нижний колонтитул 5">
            <a:extLst>
              <a:ext uri="{FF2B5EF4-FFF2-40B4-BE49-F238E27FC236}">
                <a16:creationId xmlns:a16="http://schemas.microsoft.com/office/drawing/2014/main" id="{E33B9C18-ECD7-3DF2-724A-5E49D614320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4200222-D3EC-65BE-9230-12A654E0C383}"/>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2674418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2F105E-F48A-FE40-0BBB-F5EB7A7896F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BDF09D5-9262-A019-5CD4-71CF91FF11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F5B8C3B-245D-81E0-760B-3F98F2EE083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D30FE75-BE20-ABFB-1A93-1F2770A6AD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D7CF574-638D-EB3F-0920-E7C4F987D3D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B3BDDDE-7ABC-2596-A023-9326C6FC56AE}"/>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8" name="Нижний колонтитул 7">
            <a:extLst>
              <a:ext uri="{FF2B5EF4-FFF2-40B4-BE49-F238E27FC236}">
                <a16:creationId xmlns:a16="http://schemas.microsoft.com/office/drawing/2014/main" id="{AFC99CC7-F7A9-C667-436E-4C303112364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57DDC10-9DAB-321A-9CF4-6D70A89244B2}"/>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3990728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EE0A4D-D294-DE7C-D41A-10EA5E73BAA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120A18A-3B13-59ED-1259-C41FFF4D81B9}"/>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4" name="Нижний колонтитул 3">
            <a:extLst>
              <a:ext uri="{FF2B5EF4-FFF2-40B4-BE49-F238E27FC236}">
                <a16:creationId xmlns:a16="http://schemas.microsoft.com/office/drawing/2014/main" id="{1E1836DD-30CF-C51F-1FEA-0B78D1D7C16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D73461D-EF13-B9BD-8499-CECEAEE9BF8A}"/>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168805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22E9800-2628-14EF-D581-1C1E34F16DE6}"/>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3" name="Нижний колонтитул 2">
            <a:extLst>
              <a:ext uri="{FF2B5EF4-FFF2-40B4-BE49-F238E27FC236}">
                <a16:creationId xmlns:a16="http://schemas.microsoft.com/office/drawing/2014/main" id="{56A2A9A0-C25C-FA4B-6C91-A7BBD8AACAE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5DBCCE1-7A7F-B760-6000-BC9567D1A4D3}"/>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77527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6C427A-C818-7C15-5E77-083DCBACA7A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E9CFFBD-2116-BBF2-B80E-8113C2ABDC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AC7697-C9CB-964E-6A9B-777B2C32A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88974CF-B2DB-9F4C-A6A0-ADD22EA769BB}"/>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6" name="Нижний колонтитул 5">
            <a:extLst>
              <a:ext uri="{FF2B5EF4-FFF2-40B4-BE49-F238E27FC236}">
                <a16:creationId xmlns:a16="http://schemas.microsoft.com/office/drawing/2014/main" id="{D2D9A79A-5C24-DA7C-8235-A3E5B6D9500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BA10DB5-3B49-E2F4-F8A9-13DD018401AC}"/>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22668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3C700-D36E-58DC-31AF-AB602C822CE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DC2A499-EEB9-6AA9-2D90-FA9617D0A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A2D3169-202D-6902-9D33-9C21B1A6F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E3EB221-9D5A-00FC-FFB2-4E92016F41D1}"/>
              </a:ext>
            </a:extLst>
          </p:cNvPr>
          <p:cNvSpPr>
            <a:spLocks noGrp="1"/>
          </p:cNvSpPr>
          <p:nvPr>
            <p:ph type="dt" sz="half" idx="10"/>
          </p:nvPr>
        </p:nvSpPr>
        <p:spPr/>
        <p:txBody>
          <a:bodyPr/>
          <a:lstStyle/>
          <a:p>
            <a:fld id="{2535DA35-8FB6-4AB6-8E41-C035F5417AF7}" type="datetimeFigureOut">
              <a:rPr lang="ru-RU" smtClean="0"/>
              <a:t>04.10.2025</a:t>
            </a:fld>
            <a:endParaRPr lang="ru-RU"/>
          </a:p>
        </p:txBody>
      </p:sp>
      <p:sp>
        <p:nvSpPr>
          <p:cNvPr id="6" name="Нижний колонтитул 5">
            <a:extLst>
              <a:ext uri="{FF2B5EF4-FFF2-40B4-BE49-F238E27FC236}">
                <a16:creationId xmlns:a16="http://schemas.microsoft.com/office/drawing/2014/main" id="{D29D98D3-D9F6-2867-B5E9-973EE9F99A9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8F081ED-5507-BA96-9325-8996D2C4FDE1}"/>
              </a:ext>
            </a:extLst>
          </p:cNvPr>
          <p:cNvSpPr>
            <a:spLocks noGrp="1"/>
          </p:cNvSpPr>
          <p:nvPr>
            <p:ph type="sldNum" sz="quarter" idx="12"/>
          </p:nvPr>
        </p:nvSpPr>
        <p:spPr/>
        <p:txBody>
          <a:bodyPr/>
          <a:lstStyle/>
          <a:p>
            <a:fld id="{4C3E7458-1A30-4676-A527-94BF0343FA4B}" type="slidenum">
              <a:rPr lang="ru-RU" smtClean="0"/>
              <a:t>‹#›</a:t>
            </a:fld>
            <a:endParaRPr lang="ru-RU"/>
          </a:p>
        </p:txBody>
      </p:sp>
    </p:spTree>
    <p:extLst>
      <p:ext uri="{BB962C8B-B14F-4D97-AF65-F5344CB8AC3E}">
        <p14:creationId xmlns:p14="http://schemas.microsoft.com/office/powerpoint/2010/main" val="140123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58A11E-666E-98FA-92AB-3FFB3A6C8A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BA2BB92-189B-023C-765C-59D40FCEBA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6E9453-14D1-1074-7EB5-9E311DA4DC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35DA35-8FB6-4AB6-8E41-C035F5417AF7}" type="datetimeFigureOut">
              <a:rPr lang="ru-RU" smtClean="0"/>
              <a:t>04.10.2025</a:t>
            </a:fld>
            <a:endParaRPr lang="ru-RU"/>
          </a:p>
        </p:txBody>
      </p:sp>
      <p:sp>
        <p:nvSpPr>
          <p:cNvPr id="5" name="Нижний колонтитул 4">
            <a:extLst>
              <a:ext uri="{FF2B5EF4-FFF2-40B4-BE49-F238E27FC236}">
                <a16:creationId xmlns:a16="http://schemas.microsoft.com/office/drawing/2014/main" id="{11B72C92-F84C-8B14-4581-CD4839CF4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A3BD21E2-FB85-9DDA-D710-1E5BBBC857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3E7458-1A30-4676-A527-94BF0343FA4B}" type="slidenum">
              <a:rPr lang="ru-RU" smtClean="0"/>
              <a:t>‹#›</a:t>
            </a:fld>
            <a:endParaRPr lang="ru-RU"/>
          </a:p>
        </p:txBody>
      </p:sp>
    </p:spTree>
    <p:extLst>
      <p:ext uri="{BB962C8B-B14F-4D97-AF65-F5344CB8AC3E}">
        <p14:creationId xmlns:p14="http://schemas.microsoft.com/office/powerpoint/2010/main" val="1381075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9BA28B60-23D7-FD8F-6A00-C3E3B9A6F8CC}"/>
              </a:ext>
            </a:extLst>
          </p:cNvPr>
          <p:cNvSpPr/>
          <p:nvPr/>
        </p:nvSpPr>
        <p:spPr>
          <a:xfrm>
            <a:off x="5304250" y="1560323"/>
            <a:ext cx="5958837" cy="138499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200" dirty="0">
                <a:ln/>
                <a:solidFill>
                  <a:srgbClr val="002060"/>
                </a:solidFill>
                <a:latin typeface="Tahoma" panose="020B0604030504040204" pitchFamily="34" charset="0"/>
                <a:ea typeface="Tahoma" panose="020B0604030504040204" pitchFamily="34" charset="0"/>
                <a:cs typeface="Tahoma" panose="020B0604030504040204" pitchFamily="34" charset="0"/>
              </a:rPr>
              <a:t>ОКНА, БЕЗОПАСНЫЕ ДЛЯ ДЕТЕЙ</a:t>
            </a:r>
            <a:endParaRPr lang="ru-RU" sz="42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26E05127-1880-77DF-04DD-7EEA5C47F68A}"/>
              </a:ext>
            </a:extLst>
          </p:cNvPr>
          <p:cNvSpPr/>
          <p:nvPr/>
        </p:nvSpPr>
        <p:spPr>
          <a:xfrm>
            <a:off x="5638078" y="3429000"/>
            <a:ext cx="5958837" cy="138499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Сценарий информационной встречи для родителей детей дошкольного возраста</a:t>
            </a:r>
            <a:endPar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6243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ПРОСМОТР И ОБСУЖДЕНИЕ ВИДЕОРОЛИКА №2</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522580" y="1426720"/>
            <a:ext cx="9987205"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Предлагаю вам посмотреть еще один видеоролик, где такие же  как вы родители дают очень важные советы по обеспечению безопасности в домашних условиях. </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8</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4093522" y="4316334"/>
            <a:ext cx="7604993" cy="176971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Обсуждаете ли вы со своими детьми вопросы безопасного поведения, в том числе, дома?</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Важно ли беседовать с детьми разного возраста о безопасном поведении?</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686961" y="4198502"/>
            <a:ext cx="1137401" cy="2028453"/>
          </a:xfrm>
          <a:prstGeom prst="rect">
            <a:avLst/>
          </a:prstGeom>
        </p:spPr>
      </p:pic>
    </p:spTree>
    <p:extLst>
      <p:ext uri="{BB962C8B-B14F-4D97-AF65-F5344CB8AC3E}">
        <p14:creationId xmlns:p14="http://schemas.microsoft.com/office/powerpoint/2010/main" val="2023757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549445" y="122422"/>
            <a:ext cx="8335415" cy="89255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6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№3: УСТРОЙСТВА </a:t>
            </a:r>
          </a:p>
          <a:p>
            <a:r>
              <a:rPr lang="ru-RU" sz="26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ДЛЯ ОБЕСПЕЧЕНИЯ БЕЗОПАСНОСТИ ОКОН</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662546" y="1352589"/>
            <a:ext cx="9864436" cy="193899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Давайте еще раз обозначим важные требования безопасности, которые помогут нам избежать беды:</a:t>
            </a:r>
          </a:p>
          <a:p>
            <a:pPr marL="342900" indent="-342900" algn="just">
              <a:buFont typeface="Courier New" panose="02070309020205020404" pitchFamily="49" charset="0"/>
              <a:buChar char="o"/>
            </a:pPr>
            <a:r>
              <a:rPr lang="ru-RU" sz="2400" dirty="0">
                <a:solidFill>
                  <a:srgbClr val="002060"/>
                </a:solidFill>
                <a:latin typeface="Tahoma" panose="020B0604030504040204" pitchFamily="34" charset="0"/>
                <a:ea typeface="Tahoma" panose="020B0604030504040204" pitchFamily="34" charset="0"/>
                <a:cs typeface="Tahoma" panose="020B0604030504040204" pitchFamily="34" charset="0"/>
              </a:rPr>
              <a:t>не оставляйте ребенка одного в комнате;</a:t>
            </a:r>
            <a:endParaRPr lang="ru-RU" sz="7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marL="342900" indent="-342900" algn="just">
              <a:buFont typeface="Courier New" panose="02070309020205020404" pitchFamily="49" charset="0"/>
              <a:buChar char="o"/>
            </a:pPr>
            <a:r>
              <a:rPr lang="ru-RU" sz="2400" dirty="0">
                <a:solidFill>
                  <a:srgbClr val="002060"/>
                </a:solidFill>
                <a:latin typeface="Tahoma" panose="020B0604030504040204" pitchFamily="34" charset="0"/>
                <a:ea typeface="Tahoma" panose="020B0604030504040204" pitchFamily="34" charset="0"/>
                <a:cs typeface="Tahoma" panose="020B0604030504040204" pitchFamily="34" charset="0"/>
              </a:rPr>
              <a:t>не доверяйте присмотр за ребенком подросткам и людям пожилого возраста.</a:t>
            </a:r>
            <a:endPar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9</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4093522" y="4316334"/>
            <a:ext cx="7604993" cy="176971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Давайте подумаем, как еще можно обезопасить свою семью и уберечь детей от падения из окон?</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Какие вы знаете устройства для окон, которые могут обеспечить безопасность?</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686961" y="4198502"/>
            <a:ext cx="1137401" cy="2028453"/>
          </a:xfrm>
          <a:prstGeom prst="rect">
            <a:avLst/>
          </a:prstGeom>
        </p:spPr>
      </p:pic>
    </p:spTree>
    <p:extLst>
      <p:ext uri="{BB962C8B-B14F-4D97-AF65-F5344CB8AC3E}">
        <p14:creationId xmlns:p14="http://schemas.microsoft.com/office/powerpoint/2010/main" val="318921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7" name="Прямоугольник 6">
            <a:extLst>
              <a:ext uri="{FF2B5EF4-FFF2-40B4-BE49-F238E27FC236}">
                <a16:creationId xmlns:a16="http://schemas.microsoft.com/office/drawing/2014/main" id="{46E33DA9-574D-1DDA-CAD8-79AAF0A6D86C}"/>
              </a:ext>
            </a:extLst>
          </p:cNvPr>
          <p:cNvSpPr/>
          <p:nvPr/>
        </p:nvSpPr>
        <p:spPr>
          <a:xfrm>
            <a:off x="1675575" y="1402442"/>
            <a:ext cx="9967806" cy="156966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Следующий видеоролик демонстрирует, какие устройства помогут вам свести риск выпадения детей из окна до нуля. Своим опытом делятся родители, которые уже сделали свой выбор в пользу безопасности для своей семьи и детей.</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10</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5419668" y="4400000"/>
            <a:ext cx="5950363"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Решили ли вы после просмотра ролика, какое устройство установите у себя дома на окнах?</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4024503" y="3890401"/>
            <a:ext cx="1137401" cy="2028453"/>
          </a:xfrm>
          <a:prstGeom prst="rect">
            <a:avLst/>
          </a:prstGeom>
        </p:spPr>
      </p:pic>
      <p:sp>
        <p:nvSpPr>
          <p:cNvPr id="3" name="Прямоугольник 2">
            <a:extLst>
              <a:ext uri="{FF2B5EF4-FFF2-40B4-BE49-F238E27FC236}">
                <a16:creationId xmlns:a16="http://schemas.microsoft.com/office/drawing/2014/main" id="{DA9B73FB-C0A8-2AA8-A767-1588EC06CED0}"/>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ПРОСМОТР И ОБСУЖДЕНИЕ ВИДЕОРОЛИКА №3</a:t>
            </a:r>
          </a:p>
        </p:txBody>
      </p:sp>
    </p:spTree>
    <p:extLst>
      <p:ext uri="{BB962C8B-B14F-4D97-AF65-F5344CB8AC3E}">
        <p14:creationId xmlns:p14="http://schemas.microsoft.com/office/powerpoint/2010/main" val="4123874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7" name="Прямоугольник 6">
            <a:extLst>
              <a:ext uri="{FF2B5EF4-FFF2-40B4-BE49-F238E27FC236}">
                <a16:creationId xmlns:a16="http://schemas.microsoft.com/office/drawing/2014/main" id="{46E33DA9-574D-1DDA-CAD8-79AAF0A6D86C}"/>
              </a:ext>
            </a:extLst>
          </p:cNvPr>
          <p:cNvSpPr/>
          <p:nvPr/>
        </p:nvSpPr>
        <p:spPr>
          <a:xfrm>
            <a:off x="1786887" y="1426720"/>
            <a:ext cx="9753949"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На экране сейчас Вы видите разные варианты устройств, позволяющих блокировать окна и обеспечить тем самым безопасность своих детей.</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11</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a:extLst>
              <a:ext uri="{FF2B5EF4-FFF2-40B4-BE49-F238E27FC236}">
                <a16:creationId xmlns:a16="http://schemas.microsoft.com/office/drawing/2014/main" id="{DA9B73FB-C0A8-2AA8-A767-1588EC06CED0}"/>
              </a:ext>
            </a:extLst>
          </p:cNvPr>
          <p:cNvSpPr/>
          <p:nvPr/>
        </p:nvSpPr>
        <p:spPr>
          <a:xfrm>
            <a:off x="447845" y="449575"/>
            <a:ext cx="484986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ПОДВЕДЕНИЕ ИТОГОВ</a:t>
            </a:r>
            <a:endPar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8" name="Прямоугольник 7">
            <a:extLst>
              <a:ext uri="{FF2B5EF4-FFF2-40B4-BE49-F238E27FC236}">
                <a16:creationId xmlns:a16="http://schemas.microsoft.com/office/drawing/2014/main" id="{78B8C20B-DABE-ABEF-4691-DEC54B654AA2}"/>
              </a:ext>
            </a:extLst>
          </p:cNvPr>
          <p:cNvSpPr/>
          <p:nvPr/>
        </p:nvSpPr>
        <p:spPr>
          <a:xfrm>
            <a:off x="4659129" y="3580026"/>
            <a:ext cx="6881707" cy="204671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ПОДВЕДЕМ ИТОГИ</a:t>
            </a:r>
          </a:p>
          <a:p>
            <a:endParaRPr lang="ru-RU" sz="7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Как вы считаете, важна ли тема, которую мы сегодня обсудили? Почему?</a:t>
            </a:r>
          </a:p>
          <a:p>
            <a:pPr marL="457200" indent="-457200">
              <a:buAutoNum type="arabicPeriod"/>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Давайте вместе вспомним, какие правила безопасности важно соблюдать.</a:t>
            </a:r>
          </a:p>
        </p:txBody>
      </p:sp>
      <p:pic>
        <p:nvPicPr>
          <p:cNvPr id="10" name="Рисунок 9">
            <a:extLst>
              <a:ext uri="{FF2B5EF4-FFF2-40B4-BE49-F238E27FC236}">
                <a16:creationId xmlns:a16="http://schemas.microsoft.com/office/drawing/2014/main" id="{686F8B29-7642-B5BD-F7AD-835624265710}"/>
              </a:ext>
            </a:extLst>
          </p:cNvPr>
          <p:cNvPicPr>
            <a:picLocks noChangeAspect="1"/>
          </p:cNvPicPr>
          <p:nvPr/>
        </p:nvPicPr>
        <p:blipFill>
          <a:blip r:embed="rId5">
            <a:clrChange>
              <a:clrFrom>
                <a:srgbClr val="F7F7F7"/>
              </a:clrFrom>
              <a:clrTo>
                <a:srgbClr val="F7F7F7">
                  <a:alpha val="0"/>
                </a:srgbClr>
              </a:clrTo>
            </a:clrChange>
            <a:extLst>
              <a:ext uri="{BEBA8EAE-BF5A-486C-A8C5-ECC9F3942E4B}">
                <a14:imgProps xmlns:a14="http://schemas.microsoft.com/office/drawing/2010/main">
                  <a14:imgLayer r:embed="rId6">
                    <a14:imgEffect>
                      <a14:saturation sat="33000"/>
                    </a14:imgEffect>
                  </a14:imgLayer>
                </a14:imgProps>
              </a:ext>
            </a:extLst>
          </a:blip>
          <a:stretch>
            <a:fillRect/>
          </a:stretch>
        </p:blipFill>
        <p:spPr>
          <a:xfrm>
            <a:off x="3283555" y="3488218"/>
            <a:ext cx="948213" cy="2206238"/>
          </a:xfrm>
          <a:prstGeom prst="rect">
            <a:avLst/>
          </a:prstGeom>
        </p:spPr>
      </p:pic>
    </p:spTree>
    <p:extLst>
      <p:ext uri="{BB962C8B-B14F-4D97-AF65-F5344CB8AC3E}">
        <p14:creationId xmlns:p14="http://schemas.microsoft.com/office/powerpoint/2010/main" val="1533618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1159044" y="2289829"/>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1057444" y="1604965"/>
            <a:ext cx="4385413" cy="58477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3200" dirty="0">
                <a:ln/>
                <a:solidFill>
                  <a:srgbClr val="002060"/>
                </a:solidFill>
                <a:latin typeface="Tahoma" panose="020B0604030504040204" pitchFamily="34" charset="0"/>
                <a:ea typeface="Tahoma" panose="020B0604030504040204" pitchFamily="34" charset="0"/>
                <a:cs typeface="Tahoma" panose="020B0604030504040204" pitchFamily="34" charset="0"/>
              </a:rPr>
              <a:t>ЦЕЛЬ ПРОВЕДЕНИЯ:</a:t>
            </a:r>
            <a:endParaRPr lang="ru-RU" sz="32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057444" y="2425918"/>
            <a:ext cx="9958898" cy="181588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Информирование родителей (законных представителей) детей дошкольного возраста о возможных опасностях, связанных с риском выпадения из окон, а также о мерах предотвращения опасных ситуаций в домашних условиях.</a:t>
            </a:r>
            <a:endPar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Picture background">
            <a:extLst>
              <a:ext uri="{FF2B5EF4-FFF2-40B4-BE49-F238E27FC236}">
                <a16:creationId xmlns:a16="http://schemas.microsoft.com/office/drawing/2014/main" id="{017912C1-345B-A665-F8A6-3713EC9E812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3565" y="5239186"/>
            <a:ext cx="537069" cy="537069"/>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a:extLst>
              <a:ext uri="{FF2B5EF4-FFF2-40B4-BE49-F238E27FC236}">
                <a16:creationId xmlns:a16="http://schemas.microsoft.com/office/drawing/2014/main" id="{85DB60D1-FC01-8AAF-7152-0DB5DB4C5660}"/>
              </a:ext>
            </a:extLst>
          </p:cNvPr>
          <p:cNvSpPr/>
          <p:nvPr/>
        </p:nvSpPr>
        <p:spPr>
          <a:xfrm>
            <a:off x="6035845" y="5253035"/>
            <a:ext cx="6156155"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Время проведения – 20-25 минут</a:t>
            </a:r>
            <a:endPar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0524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767160" y="1397486"/>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651045" y="631577"/>
            <a:ext cx="6939927" cy="58477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3200" dirty="0">
                <a:ln/>
                <a:solidFill>
                  <a:srgbClr val="002060"/>
                </a:solidFill>
                <a:latin typeface="Tahoma" panose="020B0604030504040204" pitchFamily="34" charset="0"/>
                <a:ea typeface="Tahoma" panose="020B0604030504040204" pitchFamily="34" charset="0"/>
                <a:cs typeface="Tahoma" panose="020B0604030504040204" pitchFamily="34" charset="0"/>
              </a:rPr>
              <a:t>ПРИМЕРНЫЙ ПЛАН ПРОВЕДЕНИЯ:</a:t>
            </a:r>
            <a:endParaRPr lang="ru-RU" sz="32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651045" y="1569699"/>
            <a:ext cx="10059450" cy="465672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1. ВСТУПИТЕЛЬНОЕ СЛОВО ПЕДАГОГА: ВВЕДЕНИЕ В ТЕМУ</a:t>
            </a:r>
          </a:p>
          <a:p>
            <a:pPr>
              <a:lnSpc>
                <a:spcPct val="125000"/>
              </a:lnSpc>
            </a:pP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2. </a:t>
            </a: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ПРОСМОТР И ОБСУЖДЕНИЕ ВИДЕОРОЛИКА №1</a:t>
            </a:r>
          </a:p>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3. </a:t>
            </a: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№1: СТАТИСТИКА</a:t>
            </a:r>
          </a:p>
          <a:p>
            <a:pPr>
              <a:lnSpc>
                <a:spcPct val="125000"/>
              </a:lnSpc>
            </a:pP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4. ИНФОРМАЦИОННЫЙ БЛОК №2: СОВЕТЫ ПО </a:t>
            </a:r>
          </a:p>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a:t>
            </a: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ОБЕСПЕЧЕНИЮ БЕЗОПАСНОСТИ ДЕТЕЙ</a:t>
            </a:r>
          </a:p>
          <a:p>
            <a:pPr>
              <a:lnSpc>
                <a:spcPct val="125000"/>
              </a:lnSpc>
            </a:pP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5. </a:t>
            </a: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ПРОСМОТР И ОБСУЖДЕНИЕ ВИДЕОРОЛИКА №2</a:t>
            </a:r>
          </a:p>
          <a:p>
            <a:pPr>
              <a:lnSpc>
                <a:spcPct val="125000"/>
              </a:lnSpc>
            </a:pP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6. ИНФОРМАЦИОННЫЙ БЛОК №3: УСТРОЙСТВА ДЛЯ </a:t>
            </a:r>
          </a:p>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a:t>
            </a:r>
            <a:r>
              <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ОБЕСПЕЧЕНИЯ БЕЗОПАСНОСТИ ОКОН</a:t>
            </a:r>
          </a:p>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7. ПРОСМОТР И ОБСУЖДЕНИЕ ВИДЕОРОЛИКА №3</a:t>
            </a:r>
          </a:p>
          <a:p>
            <a:pPr>
              <a:lnSpc>
                <a:spcPct val="125000"/>
              </a:lnSpc>
            </a:pPr>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8. ПОДВЕДЕНИЕ ИТОГОВ</a:t>
            </a:r>
          </a:p>
        </p:txBody>
      </p:sp>
    </p:spTree>
    <p:extLst>
      <p:ext uri="{BB962C8B-B14F-4D97-AF65-F5344CB8AC3E}">
        <p14:creationId xmlns:p14="http://schemas.microsoft.com/office/powerpoint/2010/main" val="18672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61610"/>
            <a:ext cx="9734934"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ВСТУПИТЕЛЬНОЕ СЛОВО ПЕДАГОГА: ВВЕДЕНИЕ В ТЕМУ</a:t>
            </a:r>
            <a:endPar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707099" y="1319745"/>
            <a:ext cx="9662932" cy="452431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«Мой дом — моя крепость» — гласит известная поговорка. Но нередко мы, к сожалению, забываем, что даже в доме нас могут подстерегать опасности.</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Одна из основных задач семьи и детского сада – охрана жизни и здоровья детей, и, в первую очередь, обеспечение безопасности каждого ребенка.</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Особенно актуален данный вопрос в теплое время года, когда мы часто открываем окна для проветривания помещений, мытья окон.</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Всегда ли мы соблюдаем технику безопасности? Не оставляем ли без присмотра детей в ситуациях, когда открыты окна или дверь балкона…</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1</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55358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61610"/>
            <a:ext cx="9734934"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dirty="0">
                <a:ln/>
                <a:solidFill>
                  <a:srgbClr val="002060"/>
                </a:solidFill>
                <a:latin typeface="Tahoma" panose="020B0604030504040204" pitchFamily="34" charset="0"/>
                <a:ea typeface="Tahoma" panose="020B0604030504040204" pitchFamily="34" charset="0"/>
                <a:cs typeface="Tahoma" panose="020B0604030504040204" pitchFamily="34" charset="0"/>
              </a:rPr>
              <a:t>ПРОСМОТР И ОБСУЖДЕНИЕ ВИДЕОРОЛИКА №1</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522580" y="1438755"/>
            <a:ext cx="9854945"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Предлагаю вам посмотреть небольшой видеоролик, рассказывающий о том, как несколько секунд могут стать роковыми и привести к непоправимым последствиям…</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2</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8" name="Прямоугольник 17">
            <a:extLst>
              <a:ext uri="{FF2B5EF4-FFF2-40B4-BE49-F238E27FC236}">
                <a16:creationId xmlns:a16="http://schemas.microsoft.com/office/drawing/2014/main" id="{79A818A1-5015-D2F3-612E-7C689C64A74B}"/>
              </a:ext>
            </a:extLst>
          </p:cNvPr>
          <p:cNvSpPr/>
          <p:nvPr/>
        </p:nvSpPr>
        <p:spPr>
          <a:xfrm>
            <a:off x="3575293" y="3767885"/>
            <a:ext cx="8041480" cy="213904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i="1" dirty="0">
                <a:ln/>
                <a:solidFill>
                  <a:srgbClr val="002060"/>
                </a:solidFill>
                <a:latin typeface="Tahoma" panose="020B0604030504040204" pitchFamily="34" charset="0"/>
                <a:ea typeface="Tahoma" panose="020B0604030504040204" pitchFamily="34" charset="0"/>
                <a:cs typeface="Tahoma" panose="020B0604030504040204" pitchFamily="34" charset="0"/>
              </a:rPr>
              <a:t>Вспомните, какая мебель стоит у вас дома близко к окнам?</a:t>
            </a:r>
          </a:p>
          <a:p>
            <a:pPr marL="457200" indent="-457200">
              <a:buAutoNum type="arabicPeriod"/>
            </a:pPr>
            <a:r>
              <a:rPr lang="ru-RU" sz="2100" i="1" dirty="0">
                <a:ln/>
                <a:solidFill>
                  <a:srgbClr val="002060"/>
                </a:solidFill>
                <a:latin typeface="Tahoma" panose="020B0604030504040204" pitchFamily="34" charset="0"/>
                <a:ea typeface="Tahoma" panose="020B0604030504040204" pitchFamily="34" charset="0"/>
                <a:cs typeface="Tahoma" panose="020B0604030504040204" pitchFamily="34" charset="0"/>
              </a:rPr>
              <a:t>Может ли ребенок использовать ее, чтобы влезть на подоконник?</a:t>
            </a:r>
          </a:p>
          <a:p>
            <a:pPr marL="457200" indent="-457200">
              <a:buAutoNum type="arabicPeriod"/>
            </a:pPr>
            <a:r>
              <a:rPr lang="ru-RU" sz="2100" i="1" dirty="0">
                <a:ln/>
                <a:solidFill>
                  <a:srgbClr val="002060"/>
                </a:solidFill>
                <a:latin typeface="Tahoma" panose="020B0604030504040204" pitchFamily="34" charset="0"/>
                <a:ea typeface="Tahoma" panose="020B0604030504040204" pitchFamily="34" charset="0"/>
                <a:cs typeface="Tahoma" panose="020B0604030504040204" pitchFamily="34" charset="0"/>
              </a:rPr>
              <a:t>Какие предметы стоят на ваших подоконниках и могут ли они стать причиной опасной ситуации?</a:t>
            </a:r>
          </a:p>
        </p:txBody>
      </p:sp>
      <p:pic>
        <p:nvPicPr>
          <p:cNvPr id="19" name="Рисунок 18">
            <a:extLst>
              <a:ext uri="{FF2B5EF4-FFF2-40B4-BE49-F238E27FC236}">
                <a16:creationId xmlns:a16="http://schemas.microsoft.com/office/drawing/2014/main" id="{F3148A7A-9C38-E045-A0FA-05E05DB1C23A}"/>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120733" y="3767885"/>
            <a:ext cx="1137401" cy="2028453"/>
          </a:xfrm>
          <a:prstGeom prst="rect">
            <a:avLst/>
          </a:prstGeom>
        </p:spPr>
      </p:pic>
    </p:spTree>
    <p:extLst>
      <p:ext uri="{BB962C8B-B14F-4D97-AF65-F5344CB8AC3E}">
        <p14:creationId xmlns:p14="http://schemas.microsoft.com/office/powerpoint/2010/main" val="97801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№1: СТАТИСТИКА</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689824" y="1288221"/>
            <a:ext cx="9939702" cy="26776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Важно подчеркнуть, что во всех случаях падения из окон дети самостоятельно забирались на подоконник, используя в качестве подставки различные предметы мебели.</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Кроме того, нередки случаи, когда стоящие на окнах декоративные предметы или игрушки привлекают взгляд ребенка и он, стремясь получить заинтересовавшую его вещь, ищет возможности добраться до нее…</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3</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3865579" y="4041162"/>
            <a:ext cx="8041480" cy="207749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Вспомните, какая мебель стоит у вас дома близко к окнам?</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Может ли ребенок использовать ее, чтобы влезть на подоконник?</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Какие предметы стоят на ваших подоконниках и могут ли они стать причиной опасной ситуации?</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590705" y="4090201"/>
            <a:ext cx="1137401" cy="2028453"/>
          </a:xfrm>
          <a:prstGeom prst="rect">
            <a:avLst/>
          </a:prstGeom>
        </p:spPr>
      </p:pic>
    </p:spTree>
    <p:extLst>
      <p:ext uri="{BB962C8B-B14F-4D97-AF65-F5344CB8AC3E}">
        <p14:creationId xmlns:p14="http://schemas.microsoft.com/office/powerpoint/2010/main" val="1114935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№1: СТАТИСТИКА</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677003" y="1351508"/>
            <a:ext cx="9988523" cy="415498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Каждому из нас кажется, что «уж мой-то ребенок в окно не полезет», «в моей семьей такого точно не случится», но, как показывают статистические данные, ежегодно из окон выпадают около 1000 детей, более половины из них остаются инвалидами, более 120 погибают. </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В Московской области в 2023 году получили травмы в результате падения из окон 89 детей, в 2024 году – 85, в 2025 – 59 детей. Погибли за этот период 25 детей в возрасте от 1 года до 8 лет.</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При этом, большинство детей из благополучных семей, и родители в момент падения находились дома.</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4,5</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52188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№1: СТАТИСТИКА</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675309" y="1306481"/>
            <a:ext cx="9884945" cy="26776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В большинстве случаев выпадение из окна происходило из-за того, что ребенок смотрел в окно, опираясь на противомоскитную сетку, и, в результате, выпадал из окна вместе с ней. </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Даже самые качественные сетки не предназначены для того, чтобы выдерживать напор и вес дошкольника. И даже если несколько раз ей это удастся, то подобный факт, только вселит в малыша ложную уверенность в то, что москитная сетка надежна. </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6</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3657035" y="4149464"/>
            <a:ext cx="8041480" cy="176971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Подумайте, защищен ли ваш ребенок от опасности, связанной с москитной сеткой?</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Установлены ли на ваших окнах надежные средства защиты ваших детей от выпадения?</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467746" y="4198503"/>
            <a:ext cx="1137401" cy="2028453"/>
          </a:xfrm>
          <a:prstGeom prst="rect">
            <a:avLst/>
          </a:prstGeom>
        </p:spPr>
      </p:pic>
    </p:spTree>
    <p:extLst>
      <p:ext uri="{BB962C8B-B14F-4D97-AF65-F5344CB8AC3E}">
        <p14:creationId xmlns:p14="http://schemas.microsoft.com/office/powerpoint/2010/main" val="3911758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8FA4A29-F11D-F4E8-84D1-8B97F4AD6040}"/>
              </a:ext>
            </a:extLst>
          </p:cNvPr>
          <p:cNvPicPr>
            <a:picLocks/>
          </p:cNvPicPr>
          <p:nvPr/>
        </p:nvPicPr>
        <p:blipFill>
          <a:blip r:embed="rId4"/>
          <a:stretch>
            <a:fillRect/>
          </a:stretch>
        </p:blipFill>
        <p:spPr>
          <a:xfrm>
            <a:off x="447845" y="1056115"/>
            <a:ext cx="9540000" cy="36000"/>
          </a:xfrm>
          <a:prstGeom prst="rect">
            <a:avLst/>
          </a:prstGeom>
        </p:spPr>
      </p:pic>
      <p:sp>
        <p:nvSpPr>
          <p:cNvPr id="6" name="Прямоугольник 5">
            <a:extLst>
              <a:ext uri="{FF2B5EF4-FFF2-40B4-BE49-F238E27FC236}">
                <a16:creationId xmlns:a16="http://schemas.microsoft.com/office/drawing/2014/main" id="{2E8277CE-78B9-9528-EDC5-BE05159A6D5F}"/>
              </a:ext>
            </a:extLst>
          </p:cNvPr>
          <p:cNvSpPr/>
          <p:nvPr/>
        </p:nvSpPr>
        <p:spPr>
          <a:xfrm>
            <a:off x="447845" y="449575"/>
            <a:ext cx="9428119"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8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rPr>
              <a:t>ИНФОРМАЦИОННЫЙ БЛОК №2: СОВЕТЫ</a:t>
            </a:r>
          </a:p>
        </p:txBody>
      </p:sp>
      <p:sp>
        <p:nvSpPr>
          <p:cNvPr id="7" name="Прямоугольник 6">
            <a:extLst>
              <a:ext uri="{FF2B5EF4-FFF2-40B4-BE49-F238E27FC236}">
                <a16:creationId xmlns:a16="http://schemas.microsoft.com/office/drawing/2014/main" id="{46E33DA9-574D-1DDA-CAD8-79AAF0A6D86C}"/>
              </a:ext>
            </a:extLst>
          </p:cNvPr>
          <p:cNvSpPr/>
          <p:nvPr/>
        </p:nvSpPr>
        <p:spPr>
          <a:xfrm>
            <a:off x="1670837" y="1222875"/>
            <a:ext cx="9975374" cy="3046988"/>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Не стоит успокаивать себя тем, что ребенок еще маленький – однажды он сможет залезть на подоконник. </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Не следует распахивать окна и балконную дверь, лучше  использовать верхние форточки или же вертикальный режим проветривания. </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Не приучайте ребенка смотреть в окно, стоять с ним возле окна.</a:t>
            </a:r>
          </a:p>
          <a:p>
            <a:pPr indent="536575" algn="just"/>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Не показывайте плохой пример, сидя на подоконнике или выглядывая из окна на улицу.</a:t>
            </a:r>
          </a:p>
        </p:txBody>
      </p:sp>
      <p:pic>
        <p:nvPicPr>
          <p:cNvPr id="14" name="Рисунок 13">
            <a:extLst>
              <a:ext uri="{FF2B5EF4-FFF2-40B4-BE49-F238E27FC236}">
                <a16:creationId xmlns:a16="http://schemas.microsoft.com/office/drawing/2014/main" id="{20B3145F-3A54-5AAB-8DAB-626A4BE99A44}"/>
              </a:ext>
            </a:extLst>
          </p:cNvPr>
          <p:cNvPicPr>
            <a:picLocks/>
          </p:cNvPicPr>
          <p:nvPr/>
        </p:nvPicPr>
        <p:blipFill>
          <a:blip r:embed="rId4"/>
          <a:stretch>
            <a:fillRect/>
          </a:stretch>
        </p:blipFill>
        <p:spPr>
          <a:xfrm rot="5400000">
            <a:off x="-1170893" y="3749885"/>
            <a:ext cx="5148000" cy="36000"/>
          </a:xfrm>
          <a:prstGeom prst="rect">
            <a:avLst/>
          </a:prstGeom>
        </p:spPr>
      </p:pic>
      <p:sp>
        <p:nvSpPr>
          <p:cNvPr id="15" name="Прямоугольник 14">
            <a:extLst>
              <a:ext uri="{FF2B5EF4-FFF2-40B4-BE49-F238E27FC236}">
                <a16:creationId xmlns:a16="http://schemas.microsoft.com/office/drawing/2014/main" id="{D93B3D65-CEED-D68E-3488-17BF78CE7018}"/>
              </a:ext>
            </a:extLst>
          </p:cNvPr>
          <p:cNvSpPr/>
          <p:nvPr/>
        </p:nvSpPr>
        <p:spPr>
          <a:xfrm rot="16200000">
            <a:off x="54919" y="5167675"/>
            <a:ext cx="1995766"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400" dirty="0">
                <a:ln/>
                <a:solidFill>
                  <a:srgbClr val="002060"/>
                </a:solidFill>
                <a:latin typeface="Tahoma" panose="020B0604030504040204" pitchFamily="34" charset="0"/>
                <a:ea typeface="Tahoma" panose="020B0604030504040204" pitchFamily="34" charset="0"/>
                <a:cs typeface="Tahoma" panose="020B0604030504040204" pitchFamily="34" charset="0"/>
              </a:rPr>
              <a:t> СЛАЙД 7</a:t>
            </a:r>
            <a:endParaRPr lang="ru-RU" sz="2400" cap="none" spc="0" dirty="0">
              <a:ln/>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396D7EF2-0382-16B3-0D06-BEF1F57780C7}"/>
              </a:ext>
            </a:extLst>
          </p:cNvPr>
          <p:cNvSpPr/>
          <p:nvPr/>
        </p:nvSpPr>
        <p:spPr>
          <a:xfrm>
            <a:off x="3961835" y="4489454"/>
            <a:ext cx="7604993"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ВОПРОСЫ К РОДИТЕЛЯМ</a:t>
            </a:r>
          </a:p>
          <a:p>
            <a:endParaRPr lang="ru-RU" sz="400" dirty="0">
              <a:ln/>
              <a:solidFill>
                <a:srgbClr val="00206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Какой системой проветривания вы пользуетесь?</a:t>
            </a:r>
          </a:p>
          <a:p>
            <a:pPr marL="457200" indent="-457200">
              <a:buAutoNum type="arabicPeriod"/>
            </a:pPr>
            <a:r>
              <a:rPr lang="ru-RU" sz="2100" dirty="0">
                <a:ln/>
                <a:solidFill>
                  <a:srgbClr val="002060"/>
                </a:solidFill>
                <a:latin typeface="Tahoma" panose="020B0604030504040204" pitchFamily="34" charset="0"/>
                <a:ea typeface="Tahoma" panose="020B0604030504040204" pitchFamily="34" charset="0"/>
                <a:cs typeface="Tahoma" panose="020B0604030504040204" pitchFamily="34" charset="0"/>
              </a:rPr>
              <a:t>Были ли случаи, когда вы оставляли ребенка одного в комнате с открытым окном или балконом?</a:t>
            </a:r>
          </a:p>
        </p:txBody>
      </p:sp>
      <p:pic>
        <p:nvPicPr>
          <p:cNvPr id="5" name="Рисунок 4">
            <a:extLst>
              <a:ext uri="{FF2B5EF4-FFF2-40B4-BE49-F238E27FC236}">
                <a16:creationId xmlns:a16="http://schemas.microsoft.com/office/drawing/2014/main" id="{B834A60B-5CA0-B36A-7465-56B0E5515FA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66000"/>
                    </a14:imgEffect>
                    <a14:imgEffect>
                      <a14:brightnessContrast bright="20000" contrast="-40000"/>
                    </a14:imgEffect>
                  </a14:imgLayer>
                </a14:imgProps>
              </a:ext>
            </a:extLst>
          </a:blip>
          <a:stretch>
            <a:fillRect/>
          </a:stretch>
        </p:blipFill>
        <p:spPr>
          <a:xfrm>
            <a:off x="2686961" y="4198502"/>
            <a:ext cx="1137401" cy="2028453"/>
          </a:xfrm>
          <a:prstGeom prst="rect">
            <a:avLst/>
          </a:prstGeom>
        </p:spPr>
      </p:pic>
    </p:spTree>
    <p:extLst>
      <p:ext uri="{BB962C8B-B14F-4D97-AF65-F5344CB8AC3E}">
        <p14:creationId xmlns:p14="http://schemas.microsoft.com/office/powerpoint/2010/main" val="2001550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1046</TotalTime>
  <Words>1016</Words>
  <Application>Microsoft Office PowerPoint</Application>
  <PresentationFormat>Широкоэкранный</PresentationFormat>
  <Paragraphs>104</Paragraphs>
  <Slides>13</Slides>
  <Notes>12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Aptos</vt:lpstr>
      <vt:lpstr>Aptos Display</vt:lpstr>
      <vt:lpstr>Arial</vt:lpstr>
      <vt:lpstr>Courier New</vt:lpstr>
      <vt:lpstr>Tahoma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Юлия Гладкова</dc:creator>
  <cp:lastModifiedBy>ASOU</cp:lastModifiedBy>
  <cp:revision>6</cp:revision>
  <dcterms:created xsi:type="dcterms:W3CDTF">2025-09-30T06:50:02Z</dcterms:created>
  <dcterms:modified xsi:type="dcterms:W3CDTF">2025-10-04T08:49:13Z</dcterms:modified>
</cp:coreProperties>
</file>