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3" r:id="rId4"/>
    <p:sldId id="257" r:id="rId5"/>
    <p:sldId id="258" r:id="rId6"/>
    <p:sldId id="262" r:id="rId7"/>
    <p:sldId id="266" r:id="rId8"/>
    <p:sldId id="274" r:id="rId9"/>
    <p:sldId id="275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392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39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575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33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666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225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675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364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255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737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512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9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17AC-6231-411E-8A28-EF1C5B703F57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710BB-BC53-44B9-9C09-5829D77E1D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185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207" y="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 smtClean="0">
                <a:solidFill>
                  <a:srgbClr val="002060"/>
                </a:solidFill>
              </a:rPr>
              <a:t>Муниципальное Бюджетное </a:t>
            </a:r>
            <a:r>
              <a:rPr lang="ru-RU" sz="2000" b="1" dirty="0" smtClean="0">
                <a:solidFill>
                  <a:srgbClr val="002060"/>
                </a:solidFill>
              </a:rPr>
              <a:t/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Дошкольное </a:t>
            </a:r>
            <a:r>
              <a:rPr lang="ru-RU" sz="2000" b="1" dirty="0" smtClean="0">
                <a:solidFill>
                  <a:srgbClr val="002060"/>
                </a:solidFill>
              </a:rPr>
              <a:t>Образовательное Учреждение 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002060"/>
                </a:solidFill>
              </a:rPr>
              <a:t>«Детский сад комбинированного вида № 15»</a:t>
            </a:r>
            <a:br>
              <a:rPr lang="ru-RU" sz="2000" b="1" dirty="0" smtClean="0">
                <a:solidFill>
                  <a:srgbClr val="002060"/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916832"/>
            <a:ext cx="7554416" cy="4176464"/>
          </a:xfrm>
        </p:spPr>
        <p:txBody>
          <a:bodyPr>
            <a:normAutofit fontScale="92500" lnSpcReduction="10000"/>
          </a:bodyPr>
          <a:lstStyle/>
          <a:p>
            <a:endParaRPr lang="ru-RU" sz="2600" b="1" dirty="0" smtClean="0">
              <a:solidFill>
                <a:srgbClr val="FF0000"/>
              </a:solidFill>
            </a:endParaRPr>
          </a:p>
          <a:p>
            <a:r>
              <a:rPr lang="ru-RU" sz="2600" b="1" dirty="0" smtClean="0">
                <a:solidFill>
                  <a:srgbClr val="FF0000"/>
                </a:solidFill>
              </a:rPr>
              <a:t>Тема: «Место </a:t>
            </a:r>
            <a:r>
              <a:rPr lang="ru-RU" sz="2600" b="1" dirty="0">
                <a:solidFill>
                  <a:srgbClr val="FF0000"/>
                </a:solidFill>
              </a:rPr>
              <a:t>и роль семьи в  воспитании детей дошкольного возраста</a:t>
            </a:r>
            <a:r>
              <a:rPr lang="ru-RU" sz="2600" b="1" dirty="0" smtClean="0">
                <a:solidFill>
                  <a:srgbClr val="FF0000"/>
                </a:solidFill>
              </a:rPr>
              <a:t>»</a:t>
            </a:r>
          </a:p>
          <a:p>
            <a:endParaRPr lang="ru-RU" sz="1800" dirty="0" smtClean="0">
              <a:solidFill>
                <a:schemeClr val="tx1"/>
              </a:solidFill>
            </a:endParaRPr>
          </a:p>
          <a:p>
            <a:endParaRPr lang="ru-RU" sz="1800" b="1" dirty="0" smtClean="0">
              <a:solidFill>
                <a:schemeClr val="tx1"/>
              </a:solidFill>
            </a:endParaRPr>
          </a:p>
          <a:p>
            <a:endParaRPr lang="ru-RU" sz="1800" b="1" dirty="0" smtClean="0">
              <a:solidFill>
                <a:schemeClr val="tx1"/>
              </a:solidFill>
            </a:endParaRPr>
          </a:p>
          <a:p>
            <a:endParaRPr lang="ru-RU" sz="1800" b="1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Презентацию </a:t>
            </a:r>
            <a:r>
              <a:rPr lang="ru-RU" sz="1800" b="1" dirty="0">
                <a:solidFill>
                  <a:srgbClr val="002060"/>
                </a:solidFill>
              </a:rPr>
              <a:t>подготовила</a:t>
            </a:r>
            <a:r>
              <a:rPr lang="ru-RU" sz="1800" b="1" dirty="0" smtClean="0">
                <a:solidFill>
                  <a:srgbClr val="002060"/>
                </a:solidFill>
              </a:rPr>
              <a:t>: 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воспитатель первой квалификационной категории </a:t>
            </a:r>
          </a:p>
          <a:p>
            <a:r>
              <a:rPr lang="ru-RU" sz="1800" b="1" dirty="0" smtClean="0">
                <a:solidFill>
                  <a:srgbClr val="002060"/>
                </a:solidFill>
              </a:rPr>
              <a:t>Викторова Ольга Викторовна</a:t>
            </a:r>
            <a:endParaRPr lang="ru-RU" sz="1800" b="1" dirty="0">
              <a:solidFill>
                <a:srgbClr val="002060"/>
              </a:solidFill>
            </a:endParaRPr>
          </a:p>
          <a:p>
            <a:endParaRPr lang="ru-RU" sz="1800" dirty="0" smtClean="0">
              <a:solidFill>
                <a:schemeClr val="tx1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г</a:t>
            </a:r>
            <a:r>
              <a:rPr lang="ru-RU" sz="1800" b="1" dirty="0">
                <a:solidFill>
                  <a:srgbClr val="002060"/>
                </a:solidFill>
              </a:rPr>
              <a:t>. </a:t>
            </a:r>
            <a:r>
              <a:rPr lang="ru-RU" sz="1800" b="1" dirty="0" smtClean="0">
                <a:solidFill>
                  <a:srgbClr val="002060"/>
                </a:solidFill>
              </a:rPr>
              <a:t>Краснозаводск</a:t>
            </a:r>
            <a:endParaRPr lang="ru-RU" sz="1800" b="1" dirty="0">
              <a:solidFill>
                <a:srgbClr val="002060"/>
              </a:solidFill>
            </a:endParaRPr>
          </a:p>
          <a:p>
            <a:r>
              <a:rPr lang="ru-RU" sz="1800" b="1" dirty="0" smtClean="0">
                <a:solidFill>
                  <a:srgbClr val="002060"/>
                </a:solidFill>
              </a:rPr>
              <a:t>2022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50651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Заголовок 3"/>
          <p:cNvSpPr>
            <a:spLocks noGrp="1"/>
          </p:cNvSpPr>
          <p:nvPr>
            <p:ph type="subTitle" idx="1"/>
          </p:nvPr>
        </p:nvSpPr>
        <p:spPr>
          <a:xfrm>
            <a:off x="1043608" y="1124744"/>
            <a:ext cx="6984776" cy="432048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Влияние семьи </a:t>
            </a:r>
            <a:endParaRPr lang="ru-RU" sz="2800" b="1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7030A0"/>
                </a:solidFill>
              </a:rPr>
              <a:t>осуществляется </a:t>
            </a:r>
            <a:r>
              <a:rPr lang="ru-RU" sz="2800" dirty="0">
                <a:solidFill>
                  <a:srgbClr val="7030A0"/>
                </a:solidFill>
              </a:rPr>
              <a:t>и проявляется следующим образом:</a:t>
            </a:r>
          </a:p>
          <a:p>
            <a:r>
              <a:rPr lang="ru-RU" sz="2400" dirty="0" smtClean="0">
                <a:solidFill>
                  <a:srgbClr val="7030A0"/>
                </a:solidFill>
              </a:rPr>
              <a:t>1</a:t>
            </a:r>
            <a:r>
              <a:rPr lang="ru-RU" sz="2400" dirty="0">
                <a:solidFill>
                  <a:srgbClr val="7030A0"/>
                </a:solidFill>
              </a:rPr>
              <a:t>. Семья как основа чувства безопасности.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2. Модели родительского поведения.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3. Семья и приобретение жизненного опыта.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4. Дисциплина и формирование </a:t>
            </a:r>
            <a:r>
              <a:rPr lang="ru-RU" sz="2400" dirty="0" smtClean="0">
                <a:solidFill>
                  <a:srgbClr val="7030A0"/>
                </a:solidFill>
              </a:rPr>
              <a:t>поведения.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5. Общение в семье.</a:t>
            </a:r>
          </a:p>
          <a:p>
            <a:endParaRPr lang="ru-RU" sz="2400" dirty="0">
              <a:solidFill>
                <a:schemeClr val="tx1"/>
              </a:solidFill>
            </a:endParaRPr>
          </a:p>
          <a:p>
            <a:endParaRPr lang="ru-RU" sz="16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347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Заголовок 3"/>
          <p:cNvSpPr>
            <a:spLocks noGrp="1"/>
          </p:cNvSpPr>
          <p:nvPr>
            <p:ph type="subTitle" idx="1"/>
          </p:nvPr>
        </p:nvSpPr>
        <p:spPr>
          <a:xfrm>
            <a:off x="1259632" y="764704"/>
            <a:ext cx="6768752" cy="2160240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Семья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— </a:t>
            </a:r>
            <a:endParaRPr lang="ru-RU" sz="2400" b="1" dirty="0" smtClean="0">
              <a:solidFill>
                <a:srgbClr val="C0000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это определенный </a:t>
            </a:r>
            <a:r>
              <a:rPr lang="ru-RU" sz="2400" b="1" dirty="0">
                <a:solidFill>
                  <a:srgbClr val="002060"/>
                </a:solidFill>
              </a:rPr>
              <a:t>морально-психологический климат, это для ребенка школа отношений с людьми. Именно в семье складываются представления ребенка о добре и зле, о порядочности, об уважительном отношении к материальным и духовным ценностям. С близкими людьми в семье он переживает чувства любви, дружбы, долга, ответственности, справедливости.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sz="1600" dirty="0">
              <a:solidFill>
                <a:schemeClr val="tx1"/>
              </a:solidFill>
              <a:effectLst/>
            </a:endParaRPr>
          </a:p>
        </p:txBody>
      </p:sp>
      <p:pic>
        <p:nvPicPr>
          <p:cNvPr id="5121" name="Picture 1" descr="C:\Users\Admin\Desktop\1645047483_28-fikiwiki-com-p-kartinki-schastlivoi-semi-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924944"/>
            <a:ext cx="5472608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648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Заголовок 3"/>
          <p:cNvSpPr>
            <a:spLocks noGrp="1"/>
          </p:cNvSpPr>
          <p:nvPr>
            <p:ph type="subTitle" idx="1"/>
          </p:nvPr>
        </p:nvSpPr>
        <p:spPr>
          <a:xfrm>
            <a:off x="1691679" y="1484784"/>
            <a:ext cx="6192689" cy="4320480"/>
          </a:xfrm>
        </p:spPr>
        <p:txBody>
          <a:bodyPr>
            <a:normAutofit lnSpcReduction="10000"/>
          </a:bodyPr>
          <a:lstStyle/>
          <a:p>
            <a:pPr algn="l">
              <a:spcBef>
                <a:spcPts val="0"/>
              </a:spcBef>
            </a:pPr>
            <a:r>
              <a:rPr lang="ru-RU" sz="1800" b="1" dirty="0" smtClean="0">
                <a:solidFill>
                  <a:schemeClr val="tx1"/>
                </a:solidFill>
              </a:rPr>
              <a:t>- </a:t>
            </a:r>
            <a:r>
              <a:rPr lang="ru-RU" sz="2000" b="1" dirty="0" smtClean="0">
                <a:solidFill>
                  <a:schemeClr val="tx1"/>
                </a:solidFill>
              </a:rPr>
              <a:t>приоритет </a:t>
            </a:r>
            <a:r>
              <a:rPr lang="ru-RU" sz="2000" b="1" dirty="0">
                <a:solidFill>
                  <a:schemeClr val="tx1"/>
                </a:solidFill>
              </a:rPr>
              <a:t>материального благополучия над реализацией духовных потребностей растущего </a:t>
            </a:r>
            <a:r>
              <a:rPr lang="ru-RU" sz="2000" b="1" dirty="0" smtClean="0">
                <a:solidFill>
                  <a:schemeClr val="tx1"/>
                </a:solidFill>
              </a:rPr>
              <a:t>человека;</a:t>
            </a:r>
          </a:p>
          <a:p>
            <a:pPr algn="l"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- </a:t>
            </a:r>
            <a:r>
              <a:rPr lang="ru-RU" sz="2000" b="1" dirty="0" err="1">
                <a:solidFill>
                  <a:schemeClr val="tx1"/>
                </a:solidFill>
              </a:rPr>
              <a:t>бездуховность</a:t>
            </a:r>
            <a:r>
              <a:rPr lang="ru-RU" sz="2000" b="1" dirty="0">
                <a:solidFill>
                  <a:schemeClr val="tx1"/>
                </a:solidFill>
              </a:rPr>
              <a:t> родителей, отсутствие стремления духовного развития детей;</a:t>
            </a:r>
          </a:p>
          <a:p>
            <a:pPr algn="l"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- авторитаризм либо «либерализм», безнаказанность и всепрощенчество;</a:t>
            </a:r>
          </a:p>
          <a:p>
            <a:pPr algn="l"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- </a:t>
            </a:r>
            <a:r>
              <a:rPr lang="ru-RU" sz="2000" b="1" dirty="0">
                <a:solidFill>
                  <a:schemeClr val="tx1"/>
                </a:solidFill>
              </a:rPr>
              <a:t>безнравственность, наличие аморального стиля и тона отношений в семье;</a:t>
            </a:r>
          </a:p>
          <a:p>
            <a:pPr algn="l"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- отсутствие нормального психологического климата в семье;</a:t>
            </a:r>
          </a:p>
          <a:p>
            <a:pPr marL="285750" indent="-285750" algn="l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</a:rPr>
              <a:t>- фанатизм </a:t>
            </a:r>
            <a:r>
              <a:rPr lang="ru-RU" sz="2000" b="1" dirty="0">
                <a:solidFill>
                  <a:schemeClr val="tx1"/>
                </a:solidFill>
              </a:rPr>
              <a:t>в любых его проявлениях</a:t>
            </a:r>
            <a:r>
              <a:rPr lang="ru-RU" sz="2000" b="1" dirty="0" smtClean="0">
                <a:solidFill>
                  <a:schemeClr val="tx1"/>
                </a:solidFill>
              </a:rPr>
              <a:t>;</a:t>
            </a:r>
          </a:p>
          <a:p>
            <a:pPr marL="285750" indent="-285750" algn="l">
              <a:spcBef>
                <a:spcPts val="0"/>
              </a:spcBef>
            </a:pPr>
            <a:r>
              <a:rPr lang="ru-RU" sz="2000" b="1" dirty="0">
                <a:solidFill>
                  <a:schemeClr val="tx1"/>
                </a:solidFill>
              </a:rPr>
              <a:t>- безграмотность в психолого-педагогическом </a:t>
            </a:r>
            <a:r>
              <a:rPr lang="ru-RU" sz="2000" b="1" dirty="0" smtClean="0">
                <a:solidFill>
                  <a:schemeClr val="tx1"/>
                </a:solidFill>
              </a:rPr>
              <a:t>отношении; </a:t>
            </a:r>
          </a:p>
          <a:p>
            <a:pPr marL="285750" indent="-285750" algn="l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</a:rPr>
              <a:t>- противоправное </a:t>
            </a:r>
            <a:r>
              <a:rPr lang="ru-RU" sz="2000" b="1" dirty="0">
                <a:solidFill>
                  <a:schemeClr val="tx1"/>
                </a:solidFill>
              </a:rPr>
              <a:t>поведение взрослых.</a:t>
            </a:r>
          </a:p>
          <a:p>
            <a:pPr marL="285750" indent="-285750" algn="l">
              <a:buFontTx/>
              <a:buChar char="-"/>
            </a:pPr>
            <a:endParaRPr lang="ru-RU" sz="160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35696" y="764704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Негативные факторы семейного воспитания:</a:t>
            </a:r>
          </a:p>
        </p:txBody>
      </p:sp>
    </p:spTree>
    <p:extLst>
      <p:ext uri="{BB962C8B-B14F-4D97-AF65-F5344CB8AC3E}">
        <p14:creationId xmlns:p14="http://schemas.microsoft.com/office/powerpoint/2010/main" val="160612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Заголовок 3"/>
          <p:cNvSpPr>
            <a:spLocks noGrp="1"/>
          </p:cNvSpPr>
          <p:nvPr>
            <p:ph type="subTitle" idx="1"/>
          </p:nvPr>
        </p:nvSpPr>
        <p:spPr>
          <a:xfrm>
            <a:off x="1763688" y="1052736"/>
            <a:ext cx="6120680" cy="4608512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• </a:t>
            </a:r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дети должны расти и воспитываться в атмосфере доброжелательности, любви и счастья;</a:t>
            </a:r>
          </a:p>
          <a:p>
            <a:pPr algn="l"/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• родители должны понять и принять своего ребенка таким, каков он есть, и способствовать развитию в нем лучшего;</a:t>
            </a:r>
          </a:p>
          <a:p>
            <a:pPr algn="l"/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• воспитательные воздействия должны строиться с учетом возрастных, половых и индивидуальных особенностей;</a:t>
            </a:r>
          </a:p>
          <a:p>
            <a:pPr algn="l"/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• диалектическое единство искреннего, глубокого уважения к личности и высокой требовательности к ней должно быть положено в основу семейного воспитания;</a:t>
            </a:r>
          </a:p>
          <a:p>
            <a:pPr algn="l"/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• личность самих родителей — идеальная модель для подражания детей;</a:t>
            </a:r>
          </a:p>
          <a:p>
            <a:pPr algn="l"/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• воспитание должно строиться с опорой на положительное начало в растущем человеке;</a:t>
            </a:r>
          </a:p>
          <a:p>
            <a:pPr algn="l"/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• все виды деятельности, организуемые в семье с целью развития ребенка, должны быть построены на игре;</a:t>
            </a:r>
          </a:p>
          <a:p>
            <a:pPr algn="l"/>
            <a:r>
              <a:rPr lang="ru-RU" sz="16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• оптимизм и мажор — основа стиля и тона общения с детьми в семье.</a:t>
            </a:r>
            <a:endParaRPr lang="ru-RU" sz="1600" b="1" dirty="0"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83768" y="548680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Принципы семейного воспитания: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63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Заголовок 3"/>
          <p:cNvSpPr>
            <a:spLocks noGrp="1"/>
          </p:cNvSpPr>
          <p:nvPr>
            <p:ph type="subTitle" idx="1"/>
          </p:nvPr>
        </p:nvSpPr>
        <p:spPr>
          <a:xfrm>
            <a:off x="1094715" y="692696"/>
            <a:ext cx="4125357" cy="5112568"/>
          </a:xfrm>
        </p:spPr>
        <p:txBody>
          <a:bodyPr>
            <a:normAutofit fontScale="92500" lnSpcReduction="10000"/>
          </a:bodyPr>
          <a:lstStyle/>
          <a:p>
            <a:endParaRPr lang="ru-RU" sz="1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Семья</a:t>
            </a:r>
            <a:r>
              <a:rPr lang="ru-RU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только дарит человеку жизнь. В семье человек получает свой первый социальный опыт, делает первые шаги, говорит первые слова. На становление личности человека влияют не только мать и отец, но и другие члены семьи. Очень важно, чтобы маленький человечек воспитывался в доброжелательной атмосфере, чтобы в процессе воспитания у родителей не было разногласий по поводу методов его воспитания, чтобы ребенок не был свидетелем конфликтов. В противном случае он может вырасти в асоциальную личность, наносящую вред не только окружающим, но и себе.</a:t>
            </a:r>
          </a:p>
        </p:txBody>
      </p:sp>
      <p:sp>
        <p:nvSpPr>
          <p:cNvPr id="2050" name="AutoShape 2" descr="https://ydoo.info/sites/default/files/images/2019-09/molotyj-koriandr-8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https://ydoo.info/sites/default/files/images/2019-09/molotyj-koriandr-8.jp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4" name="AutoShape 6" descr="https://fikiwiki.com/uploads/posts/2022-02/1645047483_28-fikiwiki-com-p-kartinki-schastlivoi-semi-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C:\Users\Admin\Desktop\60cda962-afd0-4d2d-be41-a77cff1f081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1124744"/>
            <a:ext cx="3140017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5285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331640" y="836712"/>
            <a:ext cx="6984776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Семья́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—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социальный институт,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являющийся базовой ячейкой 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общества,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характеризующийся следующими признаками: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добровольность вступления в брак;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бщность быта у членов семьи;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вступление в брачные отношения;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стремление к рождению детей, их социализации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воспитанию.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Семья – это неотъемлемая часть общества, которая способствует формированию гармоничной личности.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Picture 4" descr="C:\Users\Admin\Desktop\1612623091_109-p-semya-na-zelenom-fone-1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955889"/>
            <a:ext cx="5112568" cy="3406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764704"/>
            <a:ext cx="7554416" cy="2160240"/>
          </a:xfrm>
        </p:spPr>
        <p:txBody>
          <a:bodyPr>
            <a:normAutofit fontScale="92500" lnSpcReduction="20000"/>
          </a:bodyPr>
          <a:lstStyle/>
          <a:p>
            <a:r>
              <a:rPr lang="ru-RU" sz="3000" b="1" i="1" dirty="0">
                <a:solidFill>
                  <a:srgbClr val="FF0000"/>
                </a:solidFill>
              </a:rPr>
              <a:t>Отец и </a:t>
            </a:r>
            <a:r>
              <a:rPr lang="ru-RU" sz="3000" b="1" i="1" dirty="0" smtClean="0">
                <a:solidFill>
                  <a:srgbClr val="FF0000"/>
                </a:solidFill>
              </a:rPr>
              <a:t>мать -</a:t>
            </a:r>
          </a:p>
          <a:p>
            <a:r>
              <a:rPr lang="ru-RU" sz="3000" b="1" i="1" dirty="0" smtClean="0">
                <a:solidFill>
                  <a:srgbClr val="FF0000"/>
                </a:solidFill>
              </a:rPr>
              <a:t> </a:t>
            </a:r>
            <a:r>
              <a:rPr lang="ru-RU" sz="3000" b="1" i="1" dirty="0" smtClean="0">
                <a:solidFill>
                  <a:srgbClr val="7030A0"/>
                </a:solidFill>
              </a:rPr>
              <a:t>первые </a:t>
            </a:r>
            <a:r>
              <a:rPr lang="ru-RU" sz="3000" b="1" i="1" dirty="0">
                <a:solidFill>
                  <a:srgbClr val="7030A0"/>
                </a:solidFill>
              </a:rPr>
              <a:t>и самые любимые воспитатели своих детей. </a:t>
            </a:r>
            <a:endParaRPr lang="ru-RU" sz="3000" b="1" i="1" dirty="0" smtClean="0">
              <a:solidFill>
                <a:srgbClr val="7030A0"/>
              </a:solidFill>
            </a:endParaRPr>
          </a:p>
          <a:p>
            <a:r>
              <a:rPr lang="ru-RU" sz="3000" b="1" i="1" dirty="0" smtClean="0">
                <a:solidFill>
                  <a:srgbClr val="7030A0"/>
                </a:solidFill>
              </a:rPr>
              <a:t>Они </a:t>
            </a:r>
            <a:r>
              <a:rPr lang="ru-RU" sz="3000" b="1" i="1" dirty="0">
                <a:solidFill>
                  <a:srgbClr val="7030A0"/>
                </a:solidFill>
              </a:rPr>
              <a:t>охраняют и берегут их жизнь, создают условия для полноценного развития.</a:t>
            </a:r>
            <a:endParaRPr lang="ru-RU" sz="3000" b="1" dirty="0">
              <a:solidFill>
                <a:srgbClr val="7030A0"/>
              </a:solidFill>
            </a:endParaRPr>
          </a:p>
          <a:p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1266" name="Picture 2" descr="https://psy-files.ru/wp-content/uploads/d/0/f/d0f87ae596aa6852cbad3653b60835b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780928"/>
            <a:ext cx="5045632" cy="33637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722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05" y="-27384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Заголовок 3"/>
          <p:cNvSpPr>
            <a:spLocks noGrp="1"/>
          </p:cNvSpPr>
          <p:nvPr>
            <p:ph type="subTitle" idx="1"/>
          </p:nvPr>
        </p:nvSpPr>
        <p:spPr>
          <a:xfrm>
            <a:off x="1331640" y="1052736"/>
            <a:ext cx="6480720" cy="453650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Семья может выступать в качестве как положительного, так и отрицательного фактора воспитания. </a:t>
            </a:r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Положительное </a:t>
            </a:r>
            <a:r>
              <a:rPr lang="ru-RU" b="1" dirty="0">
                <a:solidFill>
                  <a:srgbClr val="FF0000"/>
                </a:solidFill>
              </a:rPr>
              <a:t>воздействие </a:t>
            </a:r>
            <a:r>
              <a:rPr lang="ru-RU" b="1" dirty="0">
                <a:solidFill>
                  <a:schemeClr val="tx1"/>
                </a:solidFill>
              </a:rPr>
              <a:t>на личность ребенка состоит в том, что никто, кроме самых близких для него в семье людей — матери, отца, бабушки, дедушки, брата, сестры — не относится к ребенку лучше, не любит его так и не заботится столько о нем. И вместе с тем никакой другой социальный институт не может потенциально нанести столько вреда в воспитании.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89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539552" y="3212976"/>
            <a:ext cx="5688632" cy="72008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700" b="1" dirty="0" smtClean="0">
                <a:solidFill>
                  <a:srgbClr val="002060"/>
                </a:solidFill>
              </a:rPr>
              <a:t>На </a:t>
            </a:r>
            <a:r>
              <a:rPr lang="ru-RU" sz="2700" b="1" dirty="0">
                <a:solidFill>
                  <a:srgbClr val="002060"/>
                </a:solidFill>
              </a:rPr>
              <a:t>основе своих наблюдений </a:t>
            </a:r>
            <a:r>
              <a:rPr lang="ru-RU" sz="2700" b="1" dirty="0" smtClean="0">
                <a:solidFill>
                  <a:srgbClr val="002060"/>
                </a:solidFill>
              </a:rPr>
              <a:t/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Баумринд </a:t>
            </a:r>
            <a:r>
              <a:rPr lang="ru-RU" sz="2700" b="1" dirty="0">
                <a:solidFill>
                  <a:srgbClr val="002060"/>
                </a:solidFill>
              </a:rPr>
              <a:t>выделяет три типа детей, характер которых соответствовал определенным методам воспитательной деятельности их </a:t>
            </a:r>
            <a:r>
              <a:rPr lang="ru-RU" sz="2700" b="1" dirty="0" smtClean="0">
                <a:solidFill>
                  <a:srgbClr val="002060"/>
                </a:solidFill>
              </a:rPr>
              <a:t>родителей</a:t>
            </a:r>
            <a:r>
              <a:rPr lang="ru-RU" sz="2700" dirty="0" smtClean="0">
                <a:solidFill>
                  <a:srgbClr val="002060"/>
                </a:solidFill>
              </a:rPr>
              <a:t>: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700" b="1" dirty="0" smtClean="0">
                <a:solidFill>
                  <a:srgbClr val="FF0000"/>
                </a:solidFill>
              </a:rPr>
              <a:t> Авторитетные </a:t>
            </a:r>
            <a:r>
              <a:rPr lang="ru-RU" sz="2700" b="1" dirty="0">
                <a:solidFill>
                  <a:srgbClr val="FF0000"/>
                </a:solidFill>
              </a:rPr>
              <a:t>родители </a:t>
            </a:r>
            <a:r>
              <a:rPr lang="ru-RU" sz="2700" dirty="0"/>
              <a:t>— </a:t>
            </a:r>
            <a:r>
              <a:rPr lang="ru-RU" sz="2700" i="1" dirty="0">
                <a:solidFill>
                  <a:srgbClr val="7030A0"/>
                </a:solidFill>
              </a:rPr>
              <a:t>инициативные, общительные, добрые дети</a:t>
            </a:r>
            <a:r>
              <a:rPr lang="ru-RU" sz="2700" i="1" dirty="0" smtClean="0">
                <a:solidFill>
                  <a:srgbClr val="7030A0"/>
                </a:solidFill>
              </a:rPr>
              <a:t>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 </a:t>
            </a:r>
            <a:r>
              <a:rPr lang="ru-RU" sz="2700" b="1" dirty="0" smtClean="0">
                <a:solidFill>
                  <a:srgbClr val="FF0000"/>
                </a:solidFill>
              </a:rPr>
              <a:t>Авторитарные </a:t>
            </a:r>
            <a:r>
              <a:rPr lang="ru-RU" sz="2700" b="1" dirty="0">
                <a:solidFill>
                  <a:srgbClr val="FF0000"/>
                </a:solidFill>
              </a:rPr>
              <a:t>родители </a:t>
            </a:r>
            <a:r>
              <a:rPr lang="ru-RU" sz="2700" dirty="0"/>
              <a:t>— </a:t>
            </a:r>
            <a:r>
              <a:rPr lang="ru-RU" sz="2700" i="1" dirty="0">
                <a:solidFill>
                  <a:srgbClr val="7030A0"/>
                </a:solidFill>
              </a:rPr>
              <a:t>раздражительные, склонные к конфликтам дети</a:t>
            </a:r>
            <a:r>
              <a:rPr lang="ru-RU" sz="2700" i="1" dirty="0" smtClean="0">
                <a:solidFill>
                  <a:srgbClr val="7030A0"/>
                </a:solidFill>
              </a:rPr>
              <a:t>.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-            </a:t>
            </a:r>
            <a:r>
              <a:rPr lang="ru-RU" sz="2700" b="1" dirty="0" smtClean="0">
                <a:solidFill>
                  <a:srgbClr val="FF0000"/>
                </a:solidFill>
              </a:rPr>
              <a:t>Снисходительные </a:t>
            </a:r>
            <a:r>
              <a:rPr lang="ru-RU" sz="2700" b="1" dirty="0">
                <a:solidFill>
                  <a:srgbClr val="FF0000"/>
                </a:solidFill>
              </a:rPr>
              <a:t>родители </a:t>
            </a:r>
            <a:r>
              <a:rPr lang="ru-RU" sz="2700" dirty="0"/>
              <a:t>— </a:t>
            </a:r>
            <a:r>
              <a:rPr lang="ru-RU" sz="2700" dirty="0" smtClean="0"/>
              <a:t> </a:t>
            </a:r>
            <a:br>
              <a:rPr lang="ru-RU" sz="2700" dirty="0" smtClean="0"/>
            </a:br>
            <a:r>
              <a:rPr lang="ru-RU" sz="2700" dirty="0" smtClean="0"/>
              <a:t>                 </a:t>
            </a:r>
            <a:r>
              <a:rPr lang="ru-RU" sz="2700" i="1" dirty="0" smtClean="0">
                <a:solidFill>
                  <a:srgbClr val="7030A0"/>
                </a:solidFill>
              </a:rPr>
              <a:t>импульсивные</a:t>
            </a:r>
            <a:r>
              <a:rPr lang="ru-RU" sz="2700" i="1" dirty="0">
                <a:solidFill>
                  <a:srgbClr val="7030A0"/>
                </a:solidFill>
              </a:rPr>
              <a:t>, агрессивные дети</a:t>
            </a:r>
            <a:r>
              <a:rPr lang="ru-RU" sz="2700" i="1" dirty="0" smtClean="0">
                <a:solidFill>
                  <a:srgbClr val="7030A0"/>
                </a:solidFill>
              </a:rPr>
              <a:t>.</a:t>
            </a:r>
            <a:r>
              <a:rPr lang="ru-RU" sz="2000" i="1" dirty="0">
                <a:solidFill>
                  <a:srgbClr val="7030A0"/>
                </a:solidFill>
              </a:rPr>
              <a:t/>
            </a:r>
            <a:br>
              <a:rPr lang="ru-RU" sz="2000" i="1" dirty="0">
                <a:solidFill>
                  <a:srgbClr val="7030A0"/>
                </a:solidFill>
              </a:rPr>
            </a:br>
            <a:r>
              <a:rPr lang="ru-RU" sz="1800" b="1" dirty="0"/>
              <a:t/>
            </a:r>
            <a:br>
              <a:rPr lang="ru-RU" sz="1800" b="1" dirty="0"/>
            </a:br>
            <a:endParaRPr lang="ru-RU" sz="1800" dirty="0"/>
          </a:p>
        </p:txBody>
      </p:sp>
      <p:pic>
        <p:nvPicPr>
          <p:cNvPr id="9218" name="Picture 2" descr="https://images.gr-assets.com/authors/1518354326p8/9917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908720"/>
            <a:ext cx="2351697" cy="296689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228184" y="3933057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Баумринд Диана – американский психолог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24531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05" y="-2833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Заголовок 3"/>
          <p:cNvSpPr>
            <a:spLocks noGrp="1"/>
          </p:cNvSpPr>
          <p:nvPr>
            <p:ph type="subTitle" idx="1"/>
          </p:nvPr>
        </p:nvSpPr>
        <p:spPr>
          <a:xfrm>
            <a:off x="2915816" y="1412776"/>
            <a:ext cx="4896544" cy="2520280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FF0000"/>
                </a:solidFill>
              </a:rPr>
              <a:t>Воспитание </a:t>
            </a:r>
            <a:r>
              <a:rPr lang="ru-RU" sz="1800" b="1" dirty="0">
                <a:solidFill>
                  <a:srgbClr val="FF0000"/>
                </a:solidFill>
              </a:rPr>
              <a:t>по типу А (неприятие, эмоциональное отвержение) — неприятие индивидуальных особенностей ребенка, сочетающееся с жестким </a:t>
            </a:r>
            <a:r>
              <a:rPr lang="ru-RU" sz="1800" b="1" dirty="0" smtClean="0">
                <a:solidFill>
                  <a:srgbClr val="FF0000"/>
                </a:solidFill>
              </a:rPr>
              <a:t>контролем;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70C0"/>
                </a:solidFill>
              </a:rPr>
              <a:t>Воспитание по типу В (</a:t>
            </a:r>
            <a:r>
              <a:rPr lang="ru-RU" sz="1800" b="1" dirty="0" err="1">
                <a:solidFill>
                  <a:srgbClr val="0070C0"/>
                </a:solidFill>
              </a:rPr>
              <a:t>гиперсоциализирующее</a:t>
            </a:r>
            <a:r>
              <a:rPr lang="ru-RU" sz="1800" b="1" dirty="0">
                <a:solidFill>
                  <a:srgbClr val="0070C0"/>
                </a:solidFill>
              </a:rPr>
              <a:t>) выражается в тревожно-мнительной концепции родителей о состоянии здоровья ребенка, его социальном </a:t>
            </a:r>
            <a:r>
              <a:rPr lang="ru-RU" sz="1800" b="1" dirty="0" smtClean="0">
                <a:solidFill>
                  <a:srgbClr val="0070C0"/>
                </a:solidFill>
              </a:rPr>
              <a:t>статусе;</a:t>
            </a:r>
          </a:p>
          <a:p>
            <a:pPr marL="457200" indent="-457200" algn="l"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B050"/>
                </a:solidFill>
              </a:rPr>
              <a:t>Воспитание по типу С (эгоцентрическое) — культивирование внимания всех членов семьи на ребенке (кумир семьи), иногда в ущерб другим детям или членам семьи.</a:t>
            </a:r>
            <a:endParaRPr lang="ru-RU" sz="1800" b="1" dirty="0" smtClean="0">
              <a:solidFill>
                <a:srgbClr val="00B050"/>
              </a:solidFill>
            </a:endParaRPr>
          </a:p>
          <a:p>
            <a:pPr algn="l"/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8194" name="Picture 2" descr="http://mprj.ru/pict2013/pic13_6_13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72816"/>
            <a:ext cx="2328533" cy="248376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131840" y="692696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В. И. Гарбузов, выделил три типа неправильного воспитания: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7624" y="4293097"/>
            <a:ext cx="2016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В. И.</a:t>
            </a:r>
            <a:r>
              <a:rPr lang="ru-RU" dirty="0" smtClean="0"/>
              <a:t> </a:t>
            </a:r>
            <a:r>
              <a:rPr lang="ru-RU" b="1" dirty="0" smtClean="0"/>
              <a:t>Гарбузов</a:t>
            </a:r>
            <a:r>
              <a:rPr lang="ru-RU" dirty="0" smtClean="0"/>
              <a:t> </a:t>
            </a:r>
          </a:p>
          <a:p>
            <a:r>
              <a:rPr lang="ru-RU" b="1" dirty="0" smtClean="0"/>
              <a:t>профессор, психоневролог, психотерапевт, философ, писатель. 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4439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7" name="Заголовок 3"/>
          <p:cNvSpPr>
            <a:spLocks noGrp="1"/>
          </p:cNvSpPr>
          <p:nvPr>
            <p:ph type="subTitle" idx="1"/>
          </p:nvPr>
        </p:nvSpPr>
        <p:spPr>
          <a:xfrm>
            <a:off x="1475655" y="692696"/>
            <a:ext cx="6336705" cy="115212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Три </a:t>
            </a:r>
            <a:r>
              <a:rPr lang="ru-RU" sz="20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варианта семьи: 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традиционная </a:t>
            </a:r>
            <a:r>
              <a:rPr lang="ru-RU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(патриархальная), </a:t>
            </a:r>
            <a:r>
              <a:rPr lang="ru-RU" sz="1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детоцентрическая</a:t>
            </a:r>
            <a:r>
              <a:rPr lang="ru-RU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и </a:t>
            </a:r>
            <a:endParaRPr lang="ru-RU" sz="1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супружеская </a:t>
            </a:r>
            <a:r>
              <a:rPr lang="ru-RU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(демократическая</a:t>
            </a: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47664" y="4077072"/>
            <a:ext cx="61926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традиционной семье </a:t>
            </a:r>
          </a:p>
          <a:p>
            <a:pPr marL="285750" indent="-285750" algn="ctr"/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воспитывается уважение к авторитету старших;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педагогическое воздействие осуществляется сверху вниз. Основным требованием является подчинение. Дети не инициативны, не гибки в общении, действуют исходя из представления о должном.</a:t>
            </a:r>
          </a:p>
        </p:txBody>
      </p:sp>
      <p:pic>
        <p:nvPicPr>
          <p:cNvPr id="7169" name="Picture 1" descr="C:\Users\Admin\Desktop\традиционная семья.jp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772817"/>
            <a:ext cx="4032448" cy="23655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8161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403648" y="908720"/>
            <a:ext cx="684076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В детоцентрической семье </a:t>
            </a:r>
          </a:p>
          <a:p>
            <a:pPr marL="285750" indent="-285750" algn="ctr"/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главной задачей родителей считается обеспечение «счастья ребенка».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Семья существует только для ребенка. Поэтому ребенок из такой семьи может оценивать мир как враждебный. Очень велик риск социальной дезадаптации, и в частности учебной дезадаптации ребенка после поступления в школу.</a:t>
            </a:r>
          </a:p>
          <a:p>
            <a:pPr marL="285750" indent="-285750" algn="ctr"/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1" descr="C:\Users\Admin\Desktop\детоцентрическ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3118082"/>
            <a:ext cx="5544616" cy="2831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852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Юля\Desktop\Презентация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7384"/>
            <a:ext cx="9174207" cy="6813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" name="Прямоугольник 2"/>
          <p:cNvSpPr/>
          <p:nvPr/>
        </p:nvSpPr>
        <p:spPr>
          <a:xfrm>
            <a:off x="1691680" y="3573016"/>
            <a:ext cx="612068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/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Супружеская (демократическая) семья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целью этой семьи  являются взаимодоверие, принятие, автономность членов семьи.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 этих детей может отсутствовать навык подчинения социальным требованиям. Они плохо адаптируются в среде, построенной по «вертикальному» принципу (т. е. практически — ко всем социальным институтам).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2" name="Picture 2" descr="C:\Users\Admin\Desktop\демократическа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764704"/>
            <a:ext cx="4032448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776</Words>
  <Application>Microsoft Office PowerPoint</Application>
  <PresentationFormat>Экран (4:3)</PresentationFormat>
  <Paragraphs>72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Тема Office</vt:lpstr>
      <vt:lpstr>  Муниципальное Бюджетное  Дошкольное Образовательное Учреждение  «Детский сад комбинированного вида № 15»      </vt:lpstr>
      <vt:lpstr>Презентация PowerPoint</vt:lpstr>
      <vt:lpstr>Презентация PowerPoint</vt:lpstr>
      <vt:lpstr>Презентация PowerPoint</vt:lpstr>
      <vt:lpstr> На основе своих наблюдений  Баумринд выделяет три типа детей, характер которых соответствовал определенным методам воспитательной деятельности их родителей:  Авторитетные родители — инициативные, общительные, добрые дети.  Авторитарные родители — раздражительные, склонные к конфликтам дети. -            Снисходительные родители —                    импульсивные, агрессивные дети.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Юля</dc:creator>
  <cp:lastModifiedBy>Назаренко Оксана</cp:lastModifiedBy>
  <cp:revision>48</cp:revision>
  <dcterms:created xsi:type="dcterms:W3CDTF">2015-04-01T18:16:37Z</dcterms:created>
  <dcterms:modified xsi:type="dcterms:W3CDTF">2024-01-18T13:23:53Z</dcterms:modified>
</cp:coreProperties>
</file>