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77" r:id="rId3"/>
    <p:sldId id="260" r:id="rId4"/>
    <p:sldId id="267" r:id="rId5"/>
    <p:sldId id="268" r:id="rId6"/>
    <p:sldId id="278" r:id="rId7"/>
    <p:sldId id="270" r:id="rId8"/>
    <p:sldId id="280" r:id="rId9"/>
    <p:sldId id="279" r:id="rId10"/>
    <p:sldId id="282" r:id="rId11"/>
    <p:sldId id="281" r:id="rId12"/>
    <p:sldId id="28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1" autoAdjust="0"/>
    <p:restoredTop sz="86352" autoAdjust="0"/>
  </p:normalViewPr>
  <p:slideViewPr>
    <p:cSldViewPr snapToGrid="0">
      <p:cViewPr varScale="1">
        <p:scale>
          <a:sx n="66" d="100"/>
          <a:sy n="66" d="100"/>
        </p:scale>
        <p:origin x="162" y="72"/>
      </p:cViewPr>
      <p:guideLst/>
    </p:cSldViewPr>
  </p:slideViewPr>
  <p:outlineViewPr>
    <p:cViewPr>
      <p:scale>
        <a:sx n="33" d="100"/>
        <a:sy n="33" d="100"/>
      </p:scale>
      <p:origin x="0" y="-28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D362D-264C-4BE2-8ECA-EB68411B9F9D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0388F-2328-44E7-8B7B-D4F662245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57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0388F-2328-44E7-8B7B-D4F662245EF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12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1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93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7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046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99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36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89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67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65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54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56A86-E7D5-4B65-B464-26D3A0A027F2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26B10-7931-47BA-BC10-4D5E4E4A9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44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71247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938" y="1070513"/>
            <a:ext cx="10515600" cy="12604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5300" dirty="0">
                <a:latin typeface="+mn-lt"/>
              </a:rPr>
              <a:t/>
            </a:r>
            <a:br>
              <a:rPr lang="ru-RU" sz="5300" dirty="0">
                <a:latin typeface="+mn-lt"/>
              </a:rPr>
            </a:br>
            <a:r>
              <a:rPr lang="ru-RU" sz="5300" b="1" dirty="0" smtClean="0">
                <a:latin typeface="+mn-lt"/>
              </a:rPr>
              <a:t>Презентация</a:t>
            </a:r>
            <a:br>
              <a:rPr lang="ru-RU" sz="5300" b="1" dirty="0" smtClean="0">
                <a:latin typeface="+mn-lt"/>
              </a:rPr>
            </a:br>
            <a:r>
              <a:rPr lang="ru-RU" sz="3100" b="1" dirty="0" smtClean="0">
                <a:latin typeface="+mn-lt"/>
              </a:rPr>
              <a:t/>
            </a:r>
            <a:br>
              <a:rPr lang="ru-RU" sz="31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>Совместный проект «Книга – наш лучший друг»</a:t>
            </a:r>
            <a:r>
              <a:rPr lang="ru-RU" sz="4000" b="1" dirty="0">
                <a:latin typeface="+mn-lt"/>
              </a:rPr>
              <a:t/>
            </a:r>
            <a:br>
              <a:rPr lang="ru-RU" sz="4000" b="1" dirty="0">
                <a:latin typeface="+mn-lt"/>
              </a:rPr>
            </a:br>
            <a:endParaRPr lang="ru-RU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670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latin typeface="+mn-lt"/>
              </a:rPr>
              <a:t>Содержание третьего этапа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4974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Чтение ребёнку способствует укреплению его привязанности к родителям. Чтение развивает у детей внимание, память, воображение, мышление. Доказано, что те дети, которым родители читали вслух в дошкольном возрасте, лучше учатся в школе и легче находят общий язык со сверстниками.</a:t>
            </a:r>
          </a:p>
          <a:p>
            <a:pPr marL="0" indent="0">
              <a:buNone/>
            </a:pPr>
            <a:endParaRPr lang="ru-RU" sz="2400" dirty="0" smtClean="0"/>
          </a:p>
          <a:p>
            <a:r>
              <a:rPr lang="ru-RU" sz="2400" dirty="0" smtClean="0"/>
              <a:t>Анкетирование «Роль художественных произведений в жизни ребёнка».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Викторина с участием детей и родителей «Русские народные сказки».</a:t>
            </a:r>
          </a:p>
          <a:p>
            <a:r>
              <a:rPr lang="ru-RU" sz="2400" dirty="0" smtClean="0"/>
              <a:t>Памятка для родителей «Что читать детям летом».</a:t>
            </a:r>
          </a:p>
          <a:p>
            <a:pPr marL="0" indent="0">
              <a:buNone/>
            </a:pPr>
            <a:r>
              <a:rPr lang="ru-RU" sz="2400" dirty="0" smtClean="0"/>
              <a:t>                      </a:t>
            </a:r>
            <a:r>
              <a:rPr lang="ru-RU" sz="2400" i="1" dirty="0" smtClean="0"/>
              <a:t>«Всем хорошим во мне, я обязан книгам»    </a:t>
            </a:r>
          </a:p>
          <a:p>
            <a:pPr marL="0" indent="0">
              <a:buNone/>
            </a:pPr>
            <a:r>
              <a:rPr lang="ru-RU" sz="2400" i="1" dirty="0" smtClean="0"/>
              <a:t>                                                                                </a:t>
            </a:r>
            <a:r>
              <a:rPr lang="ru-RU" sz="2400" i="1" dirty="0" err="1" smtClean="0"/>
              <a:t>М.Горький</a:t>
            </a:r>
            <a:endParaRPr lang="ru-RU" sz="2400" i="1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160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88" y="27822"/>
            <a:ext cx="1230048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РЕФЛЕКСИЯ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sz="4000" dirty="0" smtClean="0"/>
              <a:t>Практический опыт показывает,  что данный проект благодаря соблюдению основных принципов общения педагога и родителей и при организации разнообразных форм взаимодействия с родителями по приобщению к художественной литературе дает свои положительные результаты.</a:t>
            </a:r>
          </a:p>
          <a:p>
            <a:pPr marL="0" indent="0">
              <a:buNone/>
            </a:pPr>
            <a:r>
              <a:rPr lang="ru-RU" sz="4000" dirty="0"/>
              <a:t> </a:t>
            </a:r>
            <a:r>
              <a:rPr lang="ru-RU" sz="4000" dirty="0" smtClean="0"/>
              <a:t>    Проблема может быть только не в желании родителей участвовать в мероприятии.</a:t>
            </a:r>
          </a:p>
          <a:p>
            <a:pPr marL="0" indent="0">
              <a:buNone/>
            </a:pPr>
            <a:r>
              <a:rPr lang="ru-RU" sz="4000" dirty="0"/>
              <a:t> </a:t>
            </a:r>
            <a:r>
              <a:rPr lang="ru-RU" sz="4000" dirty="0" smtClean="0"/>
              <a:t>    Данный материал могу использовать при проведении консультации с родителями и коллегами.</a:t>
            </a:r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4000" i="1" dirty="0" smtClean="0"/>
              <a:t>                    «Золото добывают из земли, а знания – из книги</a:t>
            </a:r>
            <a:r>
              <a:rPr lang="ru-RU" i="1" dirty="0" smtClean="0"/>
              <a:t>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3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Писок используемой литературы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Гербова</a:t>
            </a:r>
            <a:r>
              <a:rPr lang="ru-RU" dirty="0" smtClean="0"/>
              <a:t> В.В. «Приобщение детей к художественной литературе».</a:t>
            </a:r>
          </a:p>
          <a:p>
            <a:r>
              <a:rPr lang="ru-RU" dirty="0" err="1" smtClean="0"/>
              <a:t>Гербова</a:t>
            </a:r>
            <a:r>
              <a:rPr lang="ru-RU" dirty="0" smtClean="0"/>
              <a:t> В.В.« Развитие речи в старшей группе».</a:t>
            </a:r>
          </a:p>
          <a:p>
            <a:r>
              <a:rPr lang="ru-RU" dirty="0" smtClean="0"/>
              <a:t>Князева О.Л. « Приобщение к истокам русской народной культуры».</a:t>
            </a:r>
          </a:p>
          <a:p>
            <a:r>
              <a:rPr lang="ru-RU" dirty="0" smtClean="0"/>
              <a:t>Ушакова О.С. «Ознакомление дошкольников с литературой и развитием речи».</a:t>
            </a:r>
          </a:p>
          <a:p>
            <a:r>
              <a:rPr lang="ru-RU" dirty="0" smtClean="0"/>
              <a:t>Программа « От рождения до школы» под редакцией </a:t>
            </a:r>
            <a:r>
              <a:rPr lang="ru-RU" dirty="0" err="1" smtClean="0"/>
              <a:t>Веракса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930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9664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294468"/>
            <a:ext cx="10515601" cy="426800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Актуальность</a:t>
            </a:r>
            <a:br>
              <a:rPr lang="ru-RU" sz="2800" b="1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/>
            </a:r>
            <a:br>
              <a:rPr lang="ru-RU" sz="2800" b="1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/>
            </a:r>
            <a:br>
              <a:rPr lang="ru-RU" sz="2800" b="1" dirty="0" smtClean="0">
                <a:latin typeface="+mn-lt"/>
              </a:rPr>
            </a:b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1580828"/>
            <a:ext cx="10515600" cy="4293030"/>
          </a:xfrm>
        </p:spPr>
        <p:txBody>
          <a:bodyPr>
            <a:normAutofit fontScale="70000" lnSpcReduction="20000"/>
          </a:bodyPr>
          <a:lstStyle/>
          <a:p>
            <a:r>
              <a:rPr lang="ru-RU" sz="3100" dirty="0" smtClean="0">
                <a:solidFill>
                  <a:schemeClr val="tx1"/>
                </a:solidFill>
              </a:rPr>
              <a:t>     </a:t>
            </a:r>
            <a:r>
              <a:rPr lang="ru-RU" sz="3400" dirty="0" smtClean="0">
                <a:solidFill>
                  <a:schemeClr val="tx1"/>
                </a:solidFill>
              </a:rPr>
              <a:t>Значение хорошей книги в жизни человека трудно переоценить. Читающий человек – мыслящий человек. Вот почему так важно прививать детям любовь к книге с ранних лет. Книга способствует расширению детских  знаний  о мире, формирует представление о  добре и зле.</a:t>
            </a:r>
          </a:p>
          <a:p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dirty="0" smtClean="0">
                <a:solidFill>
                  <a:schemeClr val="tx1"/>
                </a:solidFill>
              </a:rPr>
              <a:t>   Бесспорна роль книги в речевом развитие детей.  Приобщаясь к чтению, ребёнок открывает для себя образцы грамотной литературной речи.</a:t>
            </a:r>
          </a:p>
          <a:p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dirty="0" smtClean="0">
                <a:solidFill>
                  <a:schemeClr val="tx1"/>
                </a:solidFill>
              </a:rPr>
              <a:t>   Регулярное чтение с дошкольником художественной литературы является залогом того, что ребёнок будет иметь большой словарный запас, грамотно строить предложения, выразительно и красиво говорить. Поэтому работа педагогов и семьи должна быть систематической и грамотно организованной.</a:t>
            </a:r>
          </a:p>
          <a:p>
            <a:endParaRPr lang="ru-RU" sz="3400" dirty="0">
              <a:solidFill>
                <a:schemeClr val="tx1"/>
              </a:solidFill>
            </a:endParaRPr>
          </a:p>
          <a:p>
            <a:r>
              <a:rPr lang="ru-RU" sz="3400" dirty="0" smtClean="0">
                <a:solidFill>
                  <a:schemeClr val="tx1"/>
                </a:solidFill>
              </a:rPr>
              <a:t>                             </a:t>
            </a:r>
            <a:r>
              <a:rPr lang="ru-RU" sz="3400" i="1" dirty="0" smtClean="0">
                <a:solidFill>
                  <a:schemeClr val="tx1"/>
                </a:solidFill>
              </a:rPr>
              <a:t>«Чтение – вот лучшее учение» </a:t>
            </a:r>
            <a:endParaRPr lang="ru-RU" sz="3400" i="1" dirty="0">
              <a:solidFill>
                <a:schemeClr val="tx1"/>
              </a:solidFill>
            </a:endParaRPr>
          </a:p>
          <a:p>
            <a:r>
              <a:rPr lang="ru-RU" sz="3400" i="1" dirty="0" smtClean="0">
                <a:solidFill>
                  <a:schemeClr val="tx1"/>
                </a:solidFill>
              </a:rPr>
              <a:t>                                                                           А. Пушкин</a:t>
            </a:r>
          </a:p>
        </p:txBody>
      </p:sp>
    </p:spTree>
    <p:extLst>
      <p:ext uri="{BB962C8B-B14F-4D97-AF65-F5344CB8AC3E}">
        <p14:creationId xmlns:p14="http://schemas.microsoft.com/office/powerpoint/2010/main" val="43490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62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800" dirty="0">
                <a:latin typeface="+mn-lt"/>
              </a:rPr>
              <a:t/>
            </a:r>
            <a:br>
              <a:rPr lang="ru-RU" sz="1800" dirty="0">
                <a:latin typeface="+mn-lt"/>
              </a:rPr>
            </a:br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800" dirty="0">
                <a:latin typeface="+mn-lt"/>
              </a:rPr>
              <a:t/>
            </a:r>
            <a:br>
              <a:rPr lang="ru-RU" sz="1800" dirty="0">
                <a:latin typeface="+mn-lt"/>
              </a:rPr>
            </a:br>
            <a:r>
              <a:rPr lang="ru-RU" sz="1800" b="1" dirty="0" smtClean="0">
                <a:latin typeface="+mn-lt"/>
              </a:rPr>
              <a:t/>
            </a:r>
            <a:br>
              <a:rPr lang="ru-RU" sz="1800" b="1" dirty="0" smtClean="0">
                <a:latin typeface="+mn-lt"/>
              </a:rPr>
            </a:br>
            <a:r>
              <a:rPr lang="ru-RU" sz="1800" dirty="0">
                <a:latin typeface="+mn-lt"/>
              </a:rPr>
              <a:t/>
            </a:r>
            <a:br>
              <a:rPr lang="ru-RU" sz="1800" dirty="0">
                <a:latin typeface="+mn-lt"/>
              </a:rPr>
            </a:br>
            <a:endParaRPr lang="ru-RU" sz="1800" dirty="0">
              <a:latin typeface="+mn-lt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786647" y="697425"/>
            <a:ext cx="10515600" cy="5365238"/>
          </a:xfrm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Цель проекта : </a:t>
            </a:r>
            <a:r>
              <a:rPr lang="ru-RU" dirty="0" smtClean="0">
                <a:solidFill>
                  <a:schemeClr val="tx1"/>
                </a:solidFill>
              </a:rPr>
              <a:t>просвещение и убеждение родителей на изменение своих представлений о детском чтении и путях приобщения ребёнка к чтению.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Задачи: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Повышение компетенции родителей в вопросах ознакомления детей с художественной литературой;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Организация совместной проектно-игровой и продуктивной деятельности родителей и детей;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Вовлечение родителей в процесс приобщения детей к художественной литературе.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</a:rPr>
              <a:t>« Кто много читает - тот много знает»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49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619932"/>
            <a:ext cx="10515600" cy="94539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Ожидаемые результаты</a:t>
            </a:r>
            <a:endParaRPr lang="ru-RU" sz="32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7424" y="1456841"/>
            <a:ext cx="10650026" cy="452432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Вовлечение родителей  в проектную деятельность «Книга – наш лучший друг».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Проведение совместных мероприятий с родителями и детьми по приобщению к </a:t>
            </a:r>
            <a:r>
              <a:rPr lang="ru-RU" sz="2800" dirty="0">
                <a:solidFill>
                  <a:schemeClr val="tx1"/>
                </a:solidFill>
              </a:rPr>
              <a:t>х</a:t>
            </a:r>
            <a:r>
              <a:rPr lang="ru-RU" sz="2800" dirty="0" smtClean="0">
                <a:solidFill>
                  <a:schemeClr val="tx1"/>
                </a:solidFill>
              </a:rPr>
              <a:t>удожественной литературе»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Привлечение вниманию родителей к значению художественных произведений, как способу развития ребёнка.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i="1" dirty="0" smtClean="0">
                <a:solidFill>
                  <a:schemeClr val="tx1"/>
                </a:solidFill>
              </a:rPr>
              <a:t>      «Чтение – это окошко, через которое дети видят и познают мир и самих себя».      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                      </a:t>
            </a:r>
            <a:r>
              <a:rPr lang="ru-RU" i="1" dirty="0" err="1" smtClean="0">
                <a:solidFill>
                  <a:schemeClr val="tx1"/>
                </a:solidFill>
              </a:rPr>
              <a:t>В.Сухомлинский</a:t>
            </a:r>
            <a:endParaRPr lang="ru-RU" i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6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884" y="1229291"/>
            <a:ext cx="10515600" cy="7256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Предварительная работа</a:t>
            </a:r>
            <a:endParaRPr lang="ru-RU" sz="32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712" y="1441342"/>
            <a:ext cx="10515600" cy="42918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</a:rPr>
              <a:t>Опросы и анкетирование родителей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- Анкетирование «Организация домашнего чтения в семье»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- Опрос «Любимые сказки детей?»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- Тест « Как хорошо вы знаете произведения детских писателе?»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</a:rPr>
              <a:t>Индивидуальные беседы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- «Зачем читать книги в детям?»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- «Какие книги есть дома?»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Выставка книг, иллюстраций, портретов  детских писателей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                     </a:t>
            </a:r>
            <a:r>
              <a:rPr lang="ru-RU" i="1" dirty="0" smtClean="0">
                <a:solidFill>
                  <a:schemeClr val="tx1"/>
                </a:solidFill>
              </a:rPr>
              <a:t>«Будешь книги читать – будешь всё знать»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86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4571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Материалы и атрибуты</a:t>
            </a:r>
            <a:endParaRPr lang="ru-RU" sz="28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755457"/>
            <a:ext cx="10515600" cy="419589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Познавательная литература для родителей по речевому развитию.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Папки – передвижки, памятки, рекомендации для родителей по художественной литературе.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Художественная литература в книжном уголке группы.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Дидактические игры «Узнай героя сказки» , « Расскажи сказку по картинкам».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Настольный театр, театр «Би-Ба-</a:t>
            </a:r>
            <a:r>
              <a:rPr lang="ru-RU" dirty="0" err="1" smtClean="0">
                <a:solidFill>
                  <a:schemeClr val="tx1"/>
                </a:solidFill>
              </a:rPr>
              <a:t>Бо</a:t>
            </a:r>
            <a:r>
              <a:rPr lang="ru-RU" dirty="0" smtClean="0">
                <a:solidFill>
                  <a:schemeClr val="tx1"/>
                </a:solidFill>
              </a:rPr>
              <a:t>», пальчиковый театр.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Атрибуты для театрализованных игр.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Пособия для художественного творчества.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                          « С книгой дружить - век не тужить»</a:t>
            </a:r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0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359" y="0"/>
            <a:ext cx="12412718" cy="727131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50929"/>
            <a:ext cx="10515600" cy="551739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Основные этапы проведения проект «Книга – наш лучший друг»</a:t>
            </a:r>
            <a:br>
              <a:rPr lang="ru-RU" sz="2800" b="1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/>
            </a:r>
            <a:br>
              <a:rPr lang="ru-RU" sz="2800" b="1" dirty="0" smtClean="0">
                <a:latin typeface="+mn-lt"/>
              </a:rPr>
            </a:br>
            <a:r>
              <a:rPr lang="ru-RU" sz="2800" dirty="0">
                <a:latin typeface="+mn-lt"/>
              </a:rPr>
              <a:t>1</a:t>
            </a:r>
            <a:r>
              <a:rPr lang="ru-RU" sz="2800" dirty="0" smtClean="0">
                <a:latin typeface="+mn-lt"/>
              </a:rPr>
              <a:t>. Этап организационный</a:t>
            </a:r>
            <a:r>
              <a:rPr lang="ru-RU" sz="2800" b="1" dirty="0" smtClean="0">
                <a:latin typeface="+mn-lt"/>
              </a:rPr>
              <a:t>.</a:t>
            </a:r>
            <a:br>
              <a:rPr lang="ru-RU" sz="2800" b="1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>     </a:t>
            </a:r>
            <a:r>
              <a:rPr lang="ru-RU" sz="2800" dirty="0" smtClean="0">
                <a:latin typeface="+mn-lt"/>
              </a:rPr>
              <a:t>Цель:  установление позитивного взаимодействия с родителями.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2.Этап основной.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     Цель: вызвать заинтересованность родителей и желание   </a:t>
            </a:r>
            <a:br>
              <a:rPr lang="ru-RU" sz="2800" dirty="0" smtClean="0">
                <a:latin typeface="+mn-lt"/>
              </a:rPr>
            </a:br>
            <a:r>
              <a:rPr lang="ru-RU" sz="2800" dirty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>    активно участвовать в  предложенном мероприятии.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3. Этап заключительный.</a:t>
            </a:r>
            <a:br>
              <a:rPr lang="ru-RU" sz="2800" dirty="0" smtClean="0">
                <a:latin typeface="+mn-lt"/>
              </a:rPr>
            </a:br>
            <a:r>
              <a:rPr lang="ru-RU" sz="2800" dirty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>    Цель: подвести итог проектной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0550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Содержание первого  этапа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5363"/>
            <a:ext cx="10515600" cy="49216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Для развития ребенка как личность, необходимо воспитывать в нем грамотного читателя, приобщать его к лучшим произведениям мировой художественной литературы, воспитывать культурным и творческим человека. Обращение к книге играет важную  роль в психофизиологическом развитии дошкольника: память, внимание, воображение.</a:t>
            </a:r>
          </a:p>
          <a:p>
            <a:r>
              <a:rPr lang="ru-RU" sz="2400" dirty="0" smtClean="0"/>
              <a:t>Круглый стол «Роль книги в семейном воспитании».</a:t>
            </a:r>
          </a:p>
          <a:p>
            <a:r>
              <a:rPr lang="ru-RU" sz="2400" dirty="0" smtClean="0"/>
              <a:t>Викторина с участием  родителей и детей « Как мы знаем произведения </a:t>
            </a:r>
            <a:r>
              <a:rPr lang="ru-RU" sz="2400" dirty="0" err="1" smtClean="0"/>
              <a:t>К.Чуковского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Консультация « Развиваем речь с помощью скороговорок».</a:t>
            </a:r>
          </a:p>
          <a:p>
            <a:r>
              <a:rPr lang="ru-RU" sz="2400" dirty="0" smtClean="0"/>
              <a:t>Кукольный спектакль для родителей «</a:t>
            </a:r>
            <a:r>
              <a:rPr lang="ru-RU" sz="2400" dirty="0" err="1" smtClean="0"/>
              <a:t>Заюшкина</a:t>
            </a:r>
            <a:r>
              <a:rPr lang="ru-RU" sz="2400" dirty="0" smtClean="0"/>
              <a:t> избушка».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</a:t>
            </a:r>
            <a:r>
              <a:rPr lang="ru-RU" sz="2400" i="1" dirty="0" smtClean="0"/>
              <a:t>« Чтение для ума – то же ,что физическое упражнение для тела».   </a:t>
            </a:r>
          </a:p>
          <a:p>
            <a:pPr marL="0" indent="0">
              <a:buNone/>
            </a:pPr>
            <a:r>
              <a:rPr lang="ru-RU" sz="2400" i="1" dirty="0"/>
              <a:t> </a:t>
            </a:r>
            <a:r>
              <a:rPr lang="ru-RU" sz="2400" i="1" dirty="0" smtClean="0"/>
              <a:t>                                                                                                                 </a:t>
            </a:r>
            <a:r>
              <a:rPr lang="ru-RU" sz="2400" i="1" dirty="0" err="1" smtClean="0"/>
              <a:t>Аддисон</a:t>
            </a:r>
            <a:r>
              <a:rPr lang="ru-RU" sz="2400" i="1" dirty="0" smtClean="0"/>
              <a:t> Д.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3707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56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Содержание второго этапа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1858"/>
            <a:ext cx="10515600" cy="4875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  Хорошая книга – воспитатель, учитель, друг. Мнение психологов сводится к тому, что привить любовь к книге и чтению нужно как можно раньше. Поэтому роль родителей в этом вопросе является главной.</a:t>
            </a:r>
          </a:p>
          <a:p>
            <a:r>
              <a:rPr lang="ru-RU" sz="2000" dirty="0" smtClean="0"/>
              <a:t>Родительское собрание « Книга- наш лучший друг».</a:t>
            </a:r>
          </a:p>
          <a:p>
            <a:r>
              <a:rPr lang="ru-RU" sz="2000" dirty="0" smtClean="0"/>
              <a:t>Выставка книг родителей « Книги моего детства».</a:t>
            </a:r>
          </a:p>
          <a:p>
            <a:r>
              <a:rPr lang="ru-RU" sz="2000" dirty="0" smtClean="0"/>
              <a:t>Стенд «Роль детской литературы в умственном воспитании дошкольников».</a:t>
            </a:r>
          </a:p>
          <a:p>
            <a:r>
              <a:rPr lang="ru-RU" sz="2000" dirty="0" smtClean="0"/>
              <a:t>Семинар «Выбираем книги для ребёнка».</a:t>
            </a:r>
          </a:p>
          <a:p>
            <a:r>
              <a:rPr lang="ru-RU" sz="2000" dirty="0" smtClean="0"/>
              <a:t>Мастер - класс «Играем пальчиками - развиваем речь».</a:t>
            </a:r>
          </a:p>
          <a:p>
            <a:r>
              <a:rPr lang="ru-RU" sz="2000" dirty="0" smtClean="0"/>
              <a:t>Литературный час по произведениям А.С. Пушкина.</a:t>
            </a:r>
          </a:p>
          <a:p>
            <a:r>
              <a:rPr lang="ru-RU" sz="2000" dirty="0" smtClean="0"/>
              <a:t>Выставка поделок из природного материала «В гостях у сказки».</a:t>
            </a:r>
          </a:p>
          <a:p>
            <a:r>
              <a:rPr lang="ru-RU" sz="2000" dirty="0" smtClean="0"/>
              <a:t>Развлечение с участием родителей – инсценировка сказки «Теремок».</a:t>
            </a:r>
          </a:p>
          <a:p>
            <a:pPr marL="0" indent="0">
              <a:buNone/>
            </a:pPr>
            <a:r>
              <a:rPr lang="ru-RU" sz="2000" i="1" dirty="0" smtClean="0"/>
              <a:t>                 « Человек перестаёт мыслить, когда перестаёт читать»    </a:t>
            </a:r>
            <a:r>
              <a:rPr lang="ru-RU" sz="2000" i="1" dirty="0" err="1" smtClean="0"/>
              <a:t>Д.Дидро</a:t>
            </a:r>
            <a:endParaRPr lang="ru-RU" sz="2000" i="1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endParaRPr lang="ru-RU" sz="2000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08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857</Words>
  <Application>Microsoft Office PowerPoint</Application>
  <PresentationFormat>Широкоэкранный</PresentationFormat>
  <Paragraphs>93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  Презентация  Совместный проект «Книга – наш лучший друг» </vt:lpstr>
      <vt:lpstr>Актуальность        </vt:lpstr>
      <vt:lpstr>      </vt:lpstr>
      <vt:lpstr>Ожидаемые результаты</vt:lpstr>
      <vt:lpstr>Предварительная работа</vt:lpstr>
      <vt:lpstr>Материалы и атрибуты</vt:lpstr>
      <vt:lpstr>Основные этапы проведения проект «Книга – наш лучший друг»  1. Этап организационный.      Цель:  установление позитивного взаимодействия с родителями.  2.Этап основной.      Цель: вызвать заинтересованность родителей и желание         активно участвовать в  предложенном мероприятии.  3. Этап заключительный.      Цель: подвести итог проектной деятельности</vt:lpstr>
      <vt:lpstr>Содержание первого  этапа</vt:lpstr>
      <vt:lpstr>Содержание второго этапа</vt:lpstr>
      <vt:lpstr>Содержание третьего этапа</vt:lpstr>
      <vt:lpstr>РЕФЛЕКСИЯ</vt:lpstr>
      <vt:lpstr>Писок используемой литературы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Назаренко Оксана</cp:lastModifiedBy>
  <cp:revision>72</cp:revision>
  <dcterms:created xsi:type="dcterms:W3CDTF">2020-10-03T19:38:46Z</dcterms:created>
  <dcterms:modified xsi:type="dcterms:W3CDTF">2022-10-15T21:14:54Z</dcterms:modified>
</cp:coreProperties>
</file>