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5"/>
  </p:notesMasterIdLst>
  <p:sldIdLst>
    <p:sldId id="272" r:id="rId2"/>
    <p:sldId id="271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3" r:id="rId13"/>
    <p:sldId id="269" r:id="rId14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600" kern="1200">
        <a:solidFill>
          <a:schemeClr val="bg1"/>
        </a:solidFill>
        <a:latin typeface="Arial" pitchFamily="34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600" kern="1200">
        <a:solidFill>
          <a:schemeClr val="bg1"/>
        </a:solidFill>
        <a:latin typeface="Arial" pitchFamily="34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600" kern="1200">
        <a:solidFill>
          <a:schemeClr val="bg1"/>
        </a:solidFill>
        <a:latin typeface="Arial" pitchFamily="34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600" kern="1200">
        <a:solidFill>
          <a:schemeClr val="bg1"/>
        </a:solidFill>
        <a:latin typeface="Arial" pitchFamily="34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sz="2600" kern="1200">
        <a:solidFill>
          <a:schemeClr val="bg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2600" kern="1200">
        <a:solidFill>
          <a:schemeClr val="bg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2600" kern="1200">
        <a:solidFill>
          <a:schemeClr val="bg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2600" kern="1200">
        <a:solidFill>
          <a:schemeClr val="bg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2600" kern="1200">
        <a:solidFill>
          <a:schemeClr val="bg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47" autoAdjust="0"/>
    <p:restoredTop sz="94660"/>
  </p:normalViewPr>
  <p:slideViewPr>
    <p:cSldViewPr>
      <p:cViewPr varScale="1">
        <p:scale>
          <a:sx n="66" d="100"/>
          <a:sy n="66" d="100"/>
        </p:scale>
        <p:origin x="1428" y="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360" cap="sq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ru-RU">
              <a:latin typeface="Arial" charset="0"/>
            </a:endParaRPr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ru-RU">
              <a:latin typeface="Arial" charset="0"/>
            </a:endParaRPr>
          </a:p>
        </p:txBody>
      </p:sp>
      <p:sp>
        <p:nvSpPr>
          <p:cNvPr id="2051" name="AutoShape 3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ru-RU">
              <a:latin typeface="Arial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ru-RU">
              <a:latin typeface="Arial" charset="0"/>
            </a:endParaRPr>
          </a:p>
        </p:txBody>
      </p:sp>
      <p:sp>
        <p:nvSpPr>
          <p:cNvPr id="2053" name="AutoShape 5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ru-RU">
              <a:latin typeface="Arial" charset="0"/>
            </a:endParaRPr>
          </a:p>
        </p:txBody>
      </p:sp>
      <p:sp>
        <p:nvSpPr>
          <p:cNvPr id="2054" name="AutoShape 6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ru-RU">
              <a:latin typeface="Arial" charset="0"/>
            </a:endParaRPr>
          </a:p>
        </p:txBody>
      </p:sp>
      <p:sp>
        <p:nvSpPr>
          <p:cNvPr id="2055" name="AutoShape 7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ru-RU">
              <a:latin typeface="Arial" charset="0"/>
            </a:endParaRPr>
          </a:p>
        </p:txBody>
      </p:sp>
      <p:sp>
        <p:nvSpPr>
          <p:cNvPr id="2056" name="AutoShape 8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ru-RU">
              <a:latin typeface="Arial" charset="0"/>
            </a:endParaRPr>
          </a:p>
        </p:txBody>
      </p:sp>
      <p:sp>
        <p:nvSpPr>
          <p:cNvPr id="2057" name="AutoShape 9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ru-RU">
              <a:latin typeface="Arial" charset="0"/>
            </a:endParaRPr>
          </a:p>
        </p:txBody>
      </p:sp>
      <p:sp>
        <p:nvSpPr>
          <p:cNvPr id="2058" name="AutoShape 10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ru-RU">
              <a:latin typeface="Arial" charset="0"/>
            </a:endParaRPr>
          </a:p>
        </p:txBody>
      </p:sp>
      <p:sp>
        <p:nvSpPr>
          <p:cNvPr id="2059" name="AutoShape 1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ru-RU">
              <a:latin typeface="Arial" charset="0"/>
            </a:endParaRPr>
          </a:p>
        </p:txBody>
      </p:sp>
      <p:sp>
        <p:nvSpPr>
          <p:cNvPr id="2060" name="AutoShape 1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ru-RU">
              <a:latin typeface="Arial" charset="0"/>
            </a:endParaRPr>
          </a:p>
        </p:txBody>
      </p:sp>
      <p:sp>
        <p:nvSpPr>
          <p:cNvPr id="2061" name="AutoShape 13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>
              <a:alpha val="0"/>
            </a:srgbClr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ru-RU">
              <a:latin typeface="Arial" charset="0"/>
            </a:endParaRPr>
          </a:p>
        </p:txBody>
      </p:sp>
      <p:sp>
        <p:nvSpPr>
          <p:cNvPr id="2062" name="AutoShape 14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>
              <a:alpha val="0"/>
            </a:srgbClr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ru-RU">
              <a:latin typeface="Arial" charset="0"/>
            </a:endParaRPr>
          </a:p>
        </p:txBody>
      </p:sp>
      <p:sp>
        <p:nvSpPr>
          <p:cNvPr id="2063" name="AutoShape 15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>
              <a:alpha val="0"/>
            </a:srgbClr>
          </a:solidFill>
          <a:ln w="9525" cap="flat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ru-RU">
              <a:latin typeface="Arial" charset="0"/>
            </a:endParaRPr>
          </a:p>
        </p:txBody>
      </p:sp>
      <p:sp>
        <p:nvSpPr>
          <p:cNvPr id="15377" name="Rectangle 16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19712" cy="398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065" name="Rectangle 17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22975" cy="4786312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noProof="0"/>
          </a:p>
        </p:txBody>
      </p:sp>
      <p:sp>
        <p:nvSpPr>
          <p:cNvPr id="2066" name="Rectangle 18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54375" cy="50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DejaVu Sans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67" name="Rectangle 19"/>
          <p:cNvSpPr>
            <a:spLocks noGrp="1" noChangeArrowheads="1"/>
          </p:cNvSpPr>
          <p:nvPr>
            <p:ph type="dt"/>
          </p:nvPr>
        </p:nvSpPr>
        <p:spPr bwMode="auto">
          <a:xfrm>
            <a:off x="4279900" y="0"/>
            <a:ext cx="3254375" cy="50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DejaVu Sans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68" name="Rectangle 20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54375" cy="50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DejaVu Sans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69" name="Rectangle 21"/>
          <p:cNvSpPr>
            <a:spLocks noGrp="1" noChangeArrowheads="1"/>
          </p:cNvSpPr>
          <p:nvPr>
            <p:ph type="sldNum"/>
          </p:nvPr>
        </p:nvSpPr>
        <p:spPr bwMode="auto">
          <a:xfrm>
            <a:off x="4279900" y="10156825"/>
            <a:ext cx="3254375" cy="509588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DejaVu Sans" charset="0"/>
              </a:defRPr>
            </a:lvl1pPr>
          </a:lstStyle>
          <a:p>
            <a:pPr>
              <a:defRPr/>
            </a:pPr>
            <a:fld id="{0F2477C6-651C-418A-98F4-76134822CD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35384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1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9pPr>
          </a:lstStyle>
          <a:p>
            <a:pPr eaLnBrk="1"/>
            <a:fld id="{AC960B08-125C-4D7F-B4BE-5079D44CE913}" type="slidenum">
              <a:rPr lang="ru-RU" sz="1400" smtClean="0">
                <a:solidFill>
                  <a:srgbClr val="000000"/>
                </a:solidFill>
                <a:latin typeface="Times New Roman" pitchFamily="18" charset="0"/>
                <a:ea typeface="DejaVu Sans" pitchFamily="34" charset="0"/>
                <a:cs typeface="DejaVu Sans" pitchFamily="34" charset="0"/>
              </a:rPr>
              <a:pPr eaLnBrk="1"/>
              <a:t>3</a:t>
            </a:fld>
            <a:endParaRPr lang="ru-RU" sz="1400">
              <a:solidFill>
                <a:srgbClr val="000000"/>
              </a:solidFill>
              <a:latin typeface="Times New Roman" pitchFamily="18" charset="0"/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163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1937" cy="400526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8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ea typeface="Noto Sans CJK SC Regular" charset="0"/>
              <a:cs typeface="Noto Sans CJK SC Regular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1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9pPr>
          </a:lstStyle>
          <a:p>
            <a:pPr eaLnBrk="1"/>
            <a:fld id="{2B97C4D4-A0AD-4747-A597-5A53142F6145}" type="slidenum">
              <a:rPr lang="ru-RU" sz="1400" smtClean="0">
                <a:solidFill>
                  <a:srgbClr val="000000"/>
                </a:solidFill>
                <a:latin typeface="Times New Roman" pitchFamily="18" charset="0"/>
                <a:ea typeface="DejaVu Sans" pitchFamily="34" charset="0"/>
                <a:cs typeface="DejaVu Sans" pitchFamily="34" charset="0"/>
              </a:rPr>
              <a:pPr eaLnBrk="1"/>
              <a:t>4</a:t>
            </a:fld>
            <a:endParaRPr lang="ru-RU" sz="1400">
              <a:solidFill>
                <a:srgbClr val="000000"/>
              </a:solidFill>
              <a:latin typeface="Times New Roman" pitchFamily="18" charset="0"/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174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1937" cy="400526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2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ea typeface="Noto Sans CJK SC Regular" charset="0"/>
              <a:cs typeface="Noto Sans CJK SC Regular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1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9pPr>
          </a:lstStyle>
          <a:p>
            <a:pPr eaLnBrk="1"/>
            <a:fld id="{F7351D16-EE20-4920-B1AC-ADE7C5921FC0}" type="slidenum">
              <a:rPr lang="ru-RU" sz="1400" smtClean="0">
                <a:solidFill>
                  <a:srgbClr val="000000"/>
                </a:solidFill>
                <a:latin typeface="Times New Roman" pitchFamily="18" charset="0"/>
                <a:ea typeface="DejaVu Sans" pitchFamily="34" charset="0"/>
                <a:cs typeface="DejaVu Sans" pitchFamily="34" charset="0"/>
              </a:rPr>
              <a:pPr eaLnBrk="1"/>
              <a:t>5</a:t>
            </a:fld>
            <a:endParaRPr lang="ru-RU" sz="1400">
              <a:solidFill>
                <a:srgbClr val="000000"/>
              </a:solidFill>
              <a:latin typeface="Times New Roman" pitchFamily="18" charset="0"/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1843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3525" cy="400685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6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ea typeface="Noto Sans CJK SC Regular" charset="0"/>
              <a:cs typeface="Noto Sans CJK SC Regular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1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9pPr>
          </a:lstStyle>
          <a:p>
            <a:pPr eaLnBrk="1"/>
            <a:fld id="{E95E99D2-A5BC-4A22-9463-863B0AC09A84}" type="slidenum">
              <a:rPr lang="ru-RU" sz="1400" smtClean="0">
                <a:solidFill>
                  <a:srgbClr val="000000"/>
                </a:solidFill>
                <a:latin typeface="Times New Roman" pitchFamily="18" charset="0"/>
                <a:ea typeface="DejaVu Sans" pitchFamily="34" charset="0"/>
                <a:cs typeface="DejaVu Sans" pitchFamily="34" charset="0"/>
              </a:rPr>
              <a:pPr eaLnBrk="1"/>
              <a:t>6</a:t>
            </a:fld>
            <a:endParaRPr lang="ru-RU" sz="1400">
              <a:solidFill>
                <a:srgbClr val="000000"/>
              </a:solidFill>
              <a:latin typeface="Times New Roman" pitchFamily="18" charset="0"/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1945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1937" cy="400526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60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ea typeface="Noto Sans CJK SC Regular" charset="0"/>
              <a:cs typeface="Noto Sans CJK SC Regular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1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9pPr>
          </a:lstStyle>
          <a:p>
            <a:pPr eaLnBrk="1"/>
            <a:fld id="{A3C4DDDE-2A7E-403F-BD9D-505875FD707A}" type="slidenum">
              <a:rPr lang="ru-RU" sz="1400" smtClean="0">
                <a:solidFill>
                  <a:srgbClr val="000000"/>
                </a:solidFill>
                <a:latin typeface="Times New Roman" pitchFamily="18" charset="0"/>
                <a:ea typeface="DejaVu Sans" pitchFamily="34" charset="0"/>
                <a:cs typeface="DejaVu Sans" pitchFamily="34" charset="0"/>
              </a:rPr>
              <a:pPr eaLnBrk="1"/>
              <a:t>7</a:t>
            </a:fld>
            <a:endParaRPr lang="ru-RU" sz="1400">
              <a:solidFill>
                <a:srgbClr val="000000"/>
              </a:solidFill>
              <a:latin typeface="Times New Roman" pitchFamily="18" charset="0"/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2048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1937" cy="400526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4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ea typeface="Noto Sans CJK SC Regular" charset="0"/>
              <a:cs typeface="Noto Sans CJK SC Regular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1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9pPr>
          </a:lstStyle>
          <a:p>
            <a:pPr eaLnBrk="1"/>
            <a:fld id="{527C2E2B-6190-4912-B809-B34C554EAB2E}" type="slidenum">
              <a:rPr lang="ru-RU" sz="1400" smtClean="0">
                <a:solidFill>
                  <a:srgbClr val="000000"/>
                </a:solidFill>
                <a:latin typeface="Times New Roman" pitchFamily="18" charset="0"/>
                <a:ea typeface="DejaVu Sans" pitchFamily="34" charset="0"/>
                <a:cs typeface="DejaVu Sans" pitchFamily="34" charset="0"/>
              </a:rPr>
              <a:pPr eaLnBrk="1"/>
              <a:t>8</a:t>
            </a:fld>
            <a:endParaRPr lang="ru-RU" sz="1400">
              <a:solidFill>
                <a:srgbClr val="000000"/>
              </a:solidFill>
              <a:latin typeface="Times New Roman" pitchFamily="18" charset="0"/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2150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1937" cy="400526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8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ea typeface="Noto Sans CJK SC Regular" charset="0"/>
              <a:cs typeface="Noto Sans CJK SC Regular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1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9pPr>
          </a:lstStyle>
          <a:p>
            <a:pPr eaLnBrk="1"/>
            <a:fld id="{A735BD02-D854-4B8E-8582-C05E7A180DEB}" type="slidenum">
              <a:rPr lang="ru-RU" sz="1400" smtClean="0">
                <a:solidFill>
                  <a:srgbClr val="000000"/>
                </a:solidFill>
                <a:latin typeface="Times New Roman" pitchFamily="18" charset="0"/>
                <a:ea typeface="DejaVu Sans" pitchFamily="34" charset="0"/>
                <a:cs typeface="DejaVu Sans" pitchFamily="34" charset="0"/>
              </a:rPr>
              <a:pPr eaLnBrk="1"/>
              <a:t>9</a:t>
            </a:fld>
            <a:endParaRPr lang="ru-RU" sz="1400">
              <a:solidFill>
                <a:srgbClr val="000000"/>
              </a:solidFill>
              <a:latin typeface="Times New Roman" pitchFamily="18" charset="0"/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2253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1937" cy="400526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2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ea typeface="Noto Sans CJK SC Regular" charset="0"/>
              <a:cs typeface="Noto Sans CJK SC Regular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1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9pPr>
          </a:lstStyle>
          <a:p>
            <a:pPr eaLnBrk="1"/>
            <a:fld id="{D5CB2824-3AAF-4C1C-B58E-507143925B99}" type="slidenum">
              <a:rPr lang="ru-RU" sz="1400" smtClean="0">
                <a:solidFill>
                  <a:srgbClr val="000000"/>
                </a:solidFill>
                <a:latin typeface="Times New Roman" pitchFamily="18" charset="0"/>
                <a:ea typeface="DejaVu Sans" pitchFamily="34" charset="0"/>
                <a:cs typeface="DejaVu Sans" pitchFamily="34" charset="0"/>
              </a:rPr>
              <a:pPr eaLnBrk="1"/>
              <a:t>10</a:t>
            </a:fld>
            <a:endParaRPr lang="ru-RU" sz="1400">
              <a:solidFill>
                <a:srgbClr val="000000"/>
              </a:solidFill>
              <a:latin typeface="Times New Roman" pitchFamily="18" charset="0"/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2355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1937" cy="400526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6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ea typeface="Noto Sans CJK SC Regular" charset="0"/>
              <a:cs typeface="Noto Sans CJK SC Regular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1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9pPr>
          </a:lstStyle>
          <a:p>
            <a:pPr eaLnBrk="1"/>
            <a:fld id="{E590C592-5372-4FD2-92FB-B4A0A6CCE9F5}" type="slidenum">
              <a:rPr lang="ru-RU" sz="1400" smtClean="0">
                <a:solidFill>
                  <a:srgbClr val="000000"/>
                </a:solidFill>
                <a:latin typeface="Times New Roman" pitchFamily="18" charset="0"/>
                <a:ea typeface="DejaVu Sans" pitchFamily="34" charset="0"/>
                <a:cs typeface="DejaVu Sans" pitchFamily="34" charset="0"/>
              </a:rPr>
              <a:pPr eaLnBrk="1"/>
              <a:t>11</a:t>
            </a:fld>
            <a:endParaRPr lang="ru-RU" sz="1400">
              <a:solidFill>
                <a:srgbClr val="000000"/>
              </a:solidFill>
              <a:latin typeface="Times New Roman" pitchFamily="18" charset="0"/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2457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1937" cy="400526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80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ea typeface="Noto Sans CJK SC Regular" charset="0"/>
              <a:cs typeface="Noto Sans CJK SC Regular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1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600">
                <a:solidFill>
                  <a:schemeClr val="bg1"/>
                </a:solidFill>
                <a:latin typeface="Arial" pitchFamily="34" charset="0"/>
              </a:defRPr>
            </a:lvl9pPr>
          </a:lstStyle>
          <a:p>
            <a:pPr eaLnBrk="1"/>
            <a:fld id="{4B88BE46-3503-408B-AFB8-AC612C4F9B0F}" type="slidenum">
              <a:rPr lang="ru-RU" sz="1400" smtClean="0">
                <a:solidFill>
                  <a:srgbClr val="000000"/>
                </a:solidFill>
                <a:latin typeface="Times New Roman" pitchFamily="18" charset="0"/>
                <a:ea typeface="DejaVu Sans" pitchFamily="34" charset="0"/>
                <a:cs typeface="DejaVu Sans" pitchFamily="34" charset="0"/>
              </a:rPr>
              <a:pPr eaLnBrk="1"/>
              <a:t>13</a:t>
            </a:fld>
            <a:endParaRPr lang="ru-RU" sz="1400">
              <a:solidFill>
                <a:srgbClr val="000000"/>
              </a:solidFill>
              <a:latin typeface="Times New Roman" pitchFamily="18" charset="0"/>
              <a:ea typeface="DejaVu Sans" pitchFamily="34" charset="0"/>
              <a:cs typeface="DejaVu Sans" pitchFamily="34" charset="0"/>
            </a:endParaRPr>
          </a:p>
        </p:txBody>
      </p:sp>
      <p:sp>
        <p:nvSpPr>
          <p:cNvPr id="256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8075" y="812800"/>
            <a:ext cx="5329238" cy="39957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4" name="Text Box 2"/>
          <p:cNvSpPr txBox="1">
            <a:spLocks noChangeArrowheads="1"/>
          </p:cNvSpPr>
          <p:nvPr/>
        </p:nvSpPr>
        <p:spPr bwMode="auto">
          <a:xfrm>
            <a:off x="755650" y="5078413"/>
            <a:ext cx="6035675" cy="479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>
              <a:ea typeface="Noto Sans CJK SC Regular" charset="0"/>
              <a:cs typeface="Noto Sans CJK SC Regular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AD2D7E-396E-4B7B-B20A-7EDF1ED32E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0143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43B2C0-6897-4900-AF63-7E4884942C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0952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C2E3CF-3684-4FA4-AB46-8A852FFED2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8467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46587" cy="4359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02225" y="1768475"/>
            <a:ext cx="4446588" cy="4359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7257D8-4864-4C9C-BA83-769FF16C5C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7088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C635EC-884C-4BFC-93F7-15EDB52BEA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42448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2CDEA8-2B16-4500-B630-2ED3B285D7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3804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FC19D2-E81E-4F33-97AC-D094611FF2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1101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253DA2-9554-4C03-A27E-FE18CD1F81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9005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66C0C-633E-498C-982F-3DE2FCB3EC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1452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B08EBD-43B3-4C27-B1AB-C7DDB85404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4222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88213" y="301625"/>
            <a:ext cx="2260600" cy="58261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32575" cy="58261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CC680-971D-4A0E-A949-848DED06C3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75753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45575" cy="12366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AF0102-13D0-4E94-83C1-457B46DE2F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63860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45575" cy="12366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503238" y="1768475"/>
            <a:ext cx="4446587" cy="43592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102225" y="1768475"/>
            <a:ext cx="4446588" cy="21034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102225" y="4024313"/>
            <a:ext cx="4446588" cy="21034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F27E36-0D74-4D32-A705-50274BC629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658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45575" cy="123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Для правки текста заголовка щёлкните мышью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45575" cy="435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844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Для правки структуры щёлкните мышью</a:t>
            </a:r>
          </a:p>
          <a:p>
            <a:pPr lvl="1"/>
            <a:r>
              <a:rPr lang="en-GB"/>
              <a:t>Второй уровень структуры</a:t>
            </a:r>
          </a:p>
          <a:p>
            <a:pPr lvl="2"/>
            <a:r>
              <a:rPr lang="en-GB"/>
              <a:t>Третий уровень структуры</a:t>
            </a:r>
          </a:p>
          <a:p>
            <a:pPr lvl="3"/>
            <a:r>
              <a:rPr lang="en-GB"/>
              <a:t>Четвёртый уровень структуры</a:t>
            </a:r>
          </a:p>
          <a:p>
            <a:pPr lvl="4"/>
            <a:r>
              <a:rPr lang="en-GB"/>
              <a:t>Пятый уровень структуры</a:t>
            </a:r>
          </a:p>
          <a:p>
            <a:pPr lvl="4"/>
            <a:r>
              <a:rPr lang="en-GB"/>
              <a:t>Шестой уровень структуры</a:t>
            </a:r>
          </a:p>
          <a:p>
            <a:pPr lvl="4"/>
            <a:r>
              <a:rPr lang="en-GB"/>
              <a:t>Седьмой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22512" cy="4953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70238" cy="4953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6300" y="6886575"/>
            <a:ext cx="2322513" cy="4953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15A69701-8E54-47FD-B40B-AEE772F563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onstantia" pitchFamily="18" charset="0"/>
          <a:ea typeface="Noto Sans CJK SC Regular" charset="0"/>
          <a:cs typeface="Noto Sans CJK SC Regular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onstantia" pitchFamily="18" charset="0"/>
          <a:ea typeface="Noto Sans CJK SC Regular" charset="0"/>
          <a:cs typeface="Noto Sans CJK SC Regular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onstantia" pitchFamily="18" charset="0"/>
          <a:ea typeface="Noto Sans CJK SC Regular" charset="0"/>
          <a:cs typeface="Noto Sans CJK SC Regular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onstantia" pitchFamily="18" charset="0"/>
          <a:ea typeface="Noto Sans CJK SC Regular" charset="0"/>
          <a:cs typeface="Noto Sans CJK SC Regular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Noto Sans CJK SC Regular" charset="0"/>
          <a:cs typeface="Noto Sans CJK SC Regular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Noto Sans CJK SC Regular" charset="0"/>
          <a:cs typeface="Noto Sans CJK SC Regular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Noto Sans CJK SC Regular" charset="0"/>
          <a:cs typeface="Noto Sans CJK SC Regular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Noto Sans CJK SC Regular" charset="0"/>
          <a:cs typeface="Noto Sans CJK SC Regular" charset="0"/>
        </a:defRPr>
      </a:lvl9pPr>
    </p:titleStyle>
    <p:bodyStyle>
      <a:lvl1pPr marL="342900" indent="-342900" algn="l" defTabSz="449263" rtl="0" eaLnBrk="0" fontAlgn="base" hangingPunct="0">
        <a:lnSpc>
          <a:spcPct val="93000"/>
        </a:lnSpc>
        <a:spcBef>
          <a:spcPts val="1425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3000"/>
        </a:lnSpc>
        <a:spcBef>
          <a:spcPts val="1138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ts val="85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ts val="575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ts val="288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2.png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14.jp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pn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png"/><Relationship Id="rId9" Type="http://schemas.openxmlformats.org/officeDocument/2006/relationships/image" Target="../media/image2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8.png"/><Relationship Id="rId11" Type="http://schemas.openxmlformats.org/officeDocument/2006/relationships/image" Target="../media/image33.jpg"/><Relationship Id="rId5" Type="http://schemas.openxmlformats.org/officeDocument/2006/relationships/image" Target="../media/image27.png"/><Relationship Id="rId10" Type="http://schemas.openxmlformats.org/officeDocument/2006/relationships/image" Target="../media/image32.jpeg"/><Relationship Id="rId4" Type="http://schemas.openxmlformats.org/officeDocument/2006/relationships/image" Target="../media/image26.png"/><Relationship Id="rId9" Type="http://schemas.openxmlformats.org/officeDocument/2006/relationships/image" Target="../media/image31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g"/><Relationship Id="rId3" Type="http://schemas.openxmlformats.org/officeDocument/2006/relationships/image" Target="../media/image35.png"/><Relationship Id="rId7" Type="http://schemas.openxmlformats.org/officeDocument/2006/relationships/image" Target="../media/image3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8.jpeg"/><Relationship Id="rId5" Type="http://schemas.openxmlformats.org/officeDocument/2006/relationships/image" Target="../media/image37.jpg"/><Relationship Id="rId10" Type="http://schemas.openxmlformats.org/officeDocument/2006/relationships/image" Target="../media/image42.jpeg"/><Relationship Id="rId4" Type="http://schemas.openxmlformats.org/officeDocument/2006/relationships/image" Target="../media/image36.png"/><Relationship Id="rId9" Type="http://schemas.openxmlformats.org/officeDocument/2006/relationships/image" Target="../media/image4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g"/><Relationship Id="rId3" Type="http://schemas.openxmlformats.org/officeDocument/2006/relationships/image" Target="../media/image43.png"/><Relationship Id="rId7" Type="http://schemas.openxmlformats.org/officeDocument/2006/relationships/image" Target="../media/image4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Relationship Id="rId9" Type="http://schemas.openxmlformats.org/officeDocument/2006/relationships/image" Target="../media/image4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3.jpeg"/><Relationship Id="rId5" Type="http://schemas.openxmlformats.org/officeDocument/2006/relationships/image" Target="../media/image52.jpg"/><Relationship Id="rId4" Type="http://schemas.openxmlformats.org/officeDocument/2006/relationships/image" Target="../media/image51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g"/><Relationship Id="rId3" Type="http://schemas.openxmlformats.org/officeDocument/2006/relationships/image" Target="../media/image55.png"/><Relationship Id="rId7" Type="http://schemas.openxmlformats.org/officeDocument/2006/relationships/image" Target="../media/image5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8.jp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image" Target="../media/image61.png"/><Relationship Id="rId7" Type="http://schemas.openxmlformats.org/officeDocument/2006/relationships/image" Target="../media/image6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279400"/>
            <a:ext cx="9429750" cy="705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1"/>
          <p:cNvSpPr>
            <a:spLocks noChangeArrowheads="1"/>
          </p:cNvSpPr>
          <p:nvPr/>
        </p:nvSpPr>
        <p:spPr bwMode="auto">
          <a:xfrm>
            <a:off x="1611313" y="693713"/>
            <a:ext cx="7500937" cy="86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eaLnBrk="0"/>
            <a:endParaRPr lang="ru-RU" sz="1800" b="1" dirty="0">
              <a:solidFill>
                <a:srgbClr val="0070C0"/>
              </a:solidFill>
              <a:cs typeface="Times New Roman" pitchFamily="18" charset="0"/>
            </a:endParaRPr>
          </a:p>
          <a:p>
            <a:pPr algn="ctr" eaLnBrk="0"/>
            <a:r>
              <a:rPr lang="ru-RU" sz="1800" b="1" dirty="0">
                <a:solidFill>
                  <a:srgbClr val="0070C0"/>
                </a:solidFill>
                <a:cs typeface="Times New Roman" pitchFamily="18" charset="0"/>
              </a:rPr>
              <a:t>Муниципальное бюджетное дошкольное образовательное учреждение «Детский сад </a:t>
            </a:r>
            <a:r>
              <a:rPr lang="ru-RU" sz="1800" b="1">
                <a:solidFill>
                  <a:srgbClr val="0070C0"/>
                </a:solidFill>
                <a:cs typeface="Times New Roman" pitchFamily="18" charset="0"/>
              </a:rPr>
              <a:t>комбинированного вида №15»</a:t>
            </a:r>
            <a:endParaRPr lang="ru-RU" sz="1800" b="1">
              <a:solidFill>
                <a:srgbClr val="0070C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68384" y="1763613"/>
            <a:ext cx="7643866" cy="341266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Times New Roman" pitchFamily="18" charset="0"/>
              </a:rPr>
              <a:t>Виды детской деятельности согласно  </a:t>
            </a:r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Times New Roman" pitchFamily="18" charset="0"/>
              </a:rPr>
              <a:t>ФГОС</a:t>
            </a:r>
          </a:p>
          <a:p>
            <a:pPr algn="ctr">
              <a:defRPr/>
            </a:pP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cs typeface="Times New Roman" pitchFamily="18" charset="0"/>
              </a:rPr>
              <a:t>Подготовила заместитель заведующего по ВМР Калинина М.В.</a:t>
            </a:r>
            <a:endParaRPr lang="ru-RU" sz="1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/>
        </p:nvSpPr>
        <p:spPr bwMode="auto">
          <a:xfrm>
            <a:off x="325438" y="279400"/>
            <a:ext cx="9429750" cy="346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just" eaLnBrk="0"/>
            <a:r>
              <a:rPr lang="ru-RU" sz="1800">
                <a:solidFill>
                  <a:srgbClr val="002060"/>
                </a:solidFill>
                <a:cs typeface="Times New Roman" pitchFamily="18" charset="0"/>
              </a:rPr>
              <a:t>	Дошкольный возраст – яркая, неповторимая страница в жизни каждого человека. Именно в этот период начинается процесс социализации, устанавливается связь ребенка с ведущими сферами </a:t>
            </a:r>
            <a:r>
              <a:rPr lang="ru-RU" sz="1800" u="sng">
                <a:solidFill>
                  <a:srgbClr val="002060"/>
                </a:solidFill>
                <a:cs typeface="Times New Roman" pitchFamily="18" charset="0"/>
              </a:rPr>
              <a:t>бытия</a:t>
            </a:r>
            <a:r>
              <a:rPr lang="ru-RU" sz="1800">
                <a:solidFill>
                  <a:srgbClr val="002060"/>
                </a:solidFill>
                <a:cs typeface="Times New Roman" pitchFamily="18" charset="0"/>
              </a:rPr>
              <a:t>: миром людей, природы, предметным миром. Происходит приобщение к культуре, к общечеловеческим ценностям.</a:t>
            </a:r>
            <a:endParaRPr lang="ru-RU" sz="900">
              <a:solidFill>
                <a:srgbClr val="002060"/>
              </a:solidFill>
            </a:endParaRPr>
          </a:p>
          <a:p>
            <a:pPr algn="just" eaLnBrk="0">
              <a:lnSpc>
                <a:spcPct val="100000"/>
              </a:lnSpc>
              <a:buClrTx/>
              <a:buSzTx/>
              <a:buFontTx/>
              <a:buNone/>
            </a:pPr>
            <a:r>
              <a:rPr lang="ru-RU" sz="1800">
                <a:solidFill>
                  <a:srgbClr val="002060"/>
                </a:solidFill>
                <a:cs typeface="Times New Roman" pitchFamily="18" charset="0"/>
              </a:rPr>
              <a:t>	Поэтому главной задачей дошкольного образования является создания благоприятных условий развития детей в соответствии с их возрастными и индивидуальными особенностями, развития способностей и творческого потенциала каждого ребенка, как субъекта отношений с самим собой, другими детьми, взрослыми и миром.</a:t>
            </a:r>
            <a:endParaRPr lang="ru-RU" sz="900">
              <a:solidFill>
                <a:srgbClr val="002060"/>
              </a:solidFill>
            </a:endParaRPr>
          </a:p>
          <a:p>
            <a:pPr algn="just" eaLnBrk="0">
              <a:lnSpc>
                <a:spcPct val="100000"/>
              </a:lnSpc>
              <a:buClrTx/>
              <a:buSzTx/>
            </a:pPr>
            <a:r>
              <a:rPr lang="ru-RU" sz="1800">
                <a:solidFill>
                  <a:srgbClr val="002060"/>
                </a:solidFill>
                <a:cs typeface="Times New Roman" pitchFamily="18" charset="0"/>
              </a:rPr>
              <a:t>	</a:t>
            </a:r>
            <a:r>
              <a:rPr lang="ru-RU" sz="1800"/>
              <a:t> </a:t>
            </a:r>
            <a:r>
              <a:rPr lang="ru-RU" sz="1800">
                <a:solidFill>
                  <a:srgbClr val="002060"/>
                </a:solidFill>
              </a:rPr>
              <a:t>Федеральный государственный стандарт образования</a:t>
            </a:r>
            <a:r>
              <a:rPr lang="ru-RU" sz="1800">
                <a:solidFill>
                  <a:srgbClr val="002060"/>
                </a:solidFill>
                <a:cs typeface="Times New Roman" pitchFamily="18" charset="0"/>
              </a:rPr>
              <a:t> выделяет 9 различных видов детской деятельности:</a:t>
            </a:r>
          </a:p>
          <a:p>
            <a:pPr algn="just" eaLnBrk="0">
              <a:lnSpc>
                <a:spcPct val="100000"/>
              </a:lnSpc>
              <a:buClrTx/>
              <a:buSzTx/>
            </a:pPr>
            <a:endParaRPr lang="ru-RU">
              <a:solidFill>
                <a:srgbClr val="002060"/>
              </a:solidFill>
            </a:endParaRPr>
          </a:p>
        </p:txBody>
      </p:sp>
      <p:sp>
        <p:nvSpPr>
          <p:cNvPr id="3075" name="Прямоугольник 3"/>
          <p:cNvSpPr>
            <a:spLocks noChangeArrowheads="1"/>
          </p:cNvSpPr>
          <p:nvPr/>
        </p:nvSpPr>
        <p:spPr bwMode="auto">
          <a:xfrm>
            <a:off x="325438" y="2851150"/>
            <a:ext cx="9429750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algn="just">
              <a:lnSpc>
                <a:spcPct val="150000"/>
              </a:lnSpc>
            </a:pPr>
            <a:endParaRPr lang="ru-RU" sz="1800">
              <a:solidFill>
                <a:srgbClr val="002060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ru-RU" sz="1800" b="1">
                <a:solidFill>
                  <a:srgbClr val="C00000"/>
                </a:solidFill>
              </a:rPr>
              <a:t>1</a:t>
            </a:r>
            <a:r>
              <a:rPr lang="ru-RU" sz="1800">
                <a:solidFill>
                  <a:srgbClr val="002060"/>
                </a:solidFill>
              </a:rPr>
              <a:t>. Игровая деятельность.</a:t>
            </a:r>
          </a:p>
          <a:p>
            <a:pPr marL="342900" indent="-342900">
              <a:lnSpc>
                <a:spcPct val="150000"/>
              </a:lnSpc>
            </a:pPr>
            <a:r>
              <a:rPr lang="ru-RU" sz="1800" b="1">
                <a:solidFill>
                  <a:srgbClr val="C00000"/>
                </a:solidFill>
              </a:rPr>
              <a:t>2. </a:t>
            </a:r>
            <a:r>
              <a:rPr lang="ru-RU" sz="1800">
                <a:solidFill>
                  <a:srgbClr val="002060"/>
                </a:solidFill>
              </a:rPr>
              <a:t>Познавательно – исследовательная деятельность</a:t>
            </a:r>
            <a:endParaRPr lang="ru-RU" sz="1800">
              <a:solidFill>
                <a:srgbClr val="C00000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ru-RU" sz="1800" b="1">
                <a:solidFill>
                  <a:srgbClr val="C00000"/>
                </a:solidFill>
              </a:rPr>
              <a:t>3</a:t>
            </a:r>
            <a:r>
              <a:rPr lang="ru-RU" sz="1800">
                <a:solidFill>
                  <a:srgbClr val="002060"/>
                </a:solidFill>
              </a:rPr>
              <a:t>. Коммуникативная   деятельность</a:t>
            </a:r>
          </a:p>
          <a:p>
            <a:pPr marL="342900" indent="-342900">
              <a:lnSpc>
                <a:spcPct val="150000"/>
              </a:lnSpc>
            </a:pPr>
            <a:r>
              <a:rPr lang="ru-RU" sz="1800" b="1">
                <a:solidFill>
                  <a:srgbClr val="C00000"/>
                </a:solidFill>
              </a:rPr>
              <a:t>4. </a:t>
            </a:r>
            <a:r>
              <a:rPr lang="ru-RU" sz="1800">
                <a:solidFill>
                  <a:srgbClr val="002060"/>
                </a:solidFill>
              </a:rPr>
              <a:t>Двигательная деятельность</a:t>
            </a:r>
          </a:p>
          <a:p>
            <a:pPr marL="342900" indent="-342900">
              <a:lnSpc>
                <a:spcPct val="150000"/>
              </a:lnSpc>
            </a:pPr>
            <a:r>
              <a:rPr lang="ru-RU" sz="1800" b="1">
                <a:solidFill>
                  <a:srgbClr val="C00000"/>
                </a:solidFill>
              </a:rPr>
              <a:t>5</a:t>
            </a:r>
            <a:r>
              <a:rPr lang="ru-RU" sz="1800">
                <a:solidFill>
                  <a:srgbClr val="002060"/>
                </a:solidFill>
              </a:rPr>
              <a:t>.Самообслуживание и элементарная трудовая деятельность</a:t>
            </a:r>
          </a:p>
          <a:p>
            <a:pPr marL="342900" indent="-342900">
              <a:lnSpc>
                <a:spcPct val="150000"/>
              </a:lnSpc>
            </a:pPr>
            <a:r>
              <a:rPr lang="ru-RU" sz="1800" b="1">
                <a:solidFill>
                  <a:srgbClr val="C00000"/>
                </a:solidFill>
              </a:rPr>
              <a:t>6</a:t>
            </a:r>
            <a:r>
              <a:rPr lang="ru-RU" sz="1800">
                <a:solidFill>
                  <a:srgbClr val="002060"/>
                </a:solidFill>
              </a:rPr>
              <a:t>.Изобразительная  деятельность</a:t>
            </a:r>
          </a:p>
          <a:p>
            <a:pPr marL="342900" indent="-342900">
              <a:lnSpc>
                <a:spcPct val="150000"/>
              </a:lnSpc>
            </a:pPr>
            <a:r>
              <a:rPr lang="ru-RU" sz="1800" b="1">
                <a:solidFill>
                  <a:srgbClr val="C00000"/>
                </a:solidFill>
              </a:rPr>
              <a:t>7</a:t>
            </a:r>
            <a:r>
              <a:rPr lang="ru-RU" sz="1800">
                <a:solidFill>
                  <a:srgbClr val="002060"/>
                </a:solidFill>
              </a:rPr>
              <a:t>. Конструирование, ручной труд </a:t>
            </a:r>
          </a:p>
          <a:p>
            <a:pPr marL="342900" indent="-342900">
              <a:lnSpc>
                <a:spcPct val="150000"/>
              </a:lnSpc>
            </a:pPr>
            <a:r>
              <a:rPr lang="ru-RU" sz="1800" b="1">
                <a:solidFill>
                  <a:srgbClr val="C00000"/>
                </a:solidFill>
              </a:rPr>
              <a:t>8. </a:t>
            </a:r>
            <a:r>
              <a:rPr lang="ru-RU" sz="1800">
                <a:solidFill>
                  <a:srgbClr val="002060"/>
                </a:solidFill>
              </a:rPr>
              <a:t>Музыкальная деятельность</a:t>
            </a:r>
          </a:p>
          <a:p>
            <a:pPr marL="342900" indent="-342900">
              <a:lnSpc>
                <a:spcPct val="150000"/>
              </a:lnSpc>
            </a:pPr>
            <a:r>
              <a:rPr lang="ru-RU" sz="1800" b="1">
                <a:solidFill>
                  <a:srgbClr val="C00000"/>
                </a:solidFill>
              </a:rPr>
              <a:t>9. </a:t>
            </a:r>
            <a:r>
              <a:rPr lang="ru-RU" sz="1800">
                <a:solidFill>
                  <a:srgbClr val="002060"/>
                </a:solidFill>
              </a:rPr>
              <a:t>Восприятие художественной литературы</a:t>
            </a:r>
          </a:p>
          <a:p>
            <a:pPr marL="342900" indent="-342900"/>
            <a:endParaRPr lang="ru-RU" sz="1800">
              <a:solidFill>
                <a:srgbClr val="002060"/>
              </a:solidFill>
            </a:endParaRPr>
          </a:p>
          <a:p>
            <a:pPr marL="342900" indent="-342900"/>
            <a:endParaRPr lang="ru-RU" sz="1800">
              <a:solidFill>
                <a:srgbClr val="002060"/>
              </a:solidFill>
            </a:endParaRPr>
          </a:p>
          <a:p>
            <a:pPr marL="342900" indent="-342900"/>
            <a:endParaRPr lang="ru-RU" sz="1800">
              <a:solidFill>
                <a:srgbClr val="002060"/>
              </a:solidFill>
            </a:endParaRPr>
          </a:p>
          <a:p>
            <a:pPr marL="342900" indent="-342900"/>
            <a:endParaRPr lang="ru-RU" sz="1800">
              <a:solidFill>
                <a:srgbClr val="002060"/>
              </a:solidFill>
            </a:endParaRPr>
          </a:p>
          <a:p>
            <a:pPr marL="342900" indent="-342900"/>
            <a:endParaRPr lang="ru-RU" sz="1800">
              <a:solidFill>
                <a:srgbClr val="002060"/>
              </a:solidFill>
            </a:endParaRPr>
          </a:p>
          <a:p>
            <a:pPr marL="342900" indent="-342900"/>
            <a:endParaRPr lang="ru-RU" sz="1800">
              <a:solidFill>
                <a:srgbClr val="002060"/>
              </a:solidFill>
            </a:endParaRPr>
          </a:p>
          <a:p>
            <a:pPr marL="342900" indent="-342900"/>
            <a:r>
              <a:rPr lang="ru-RU" sz="1800">
                <a:solidFill>
                  <a:srgbClr val="002060"/>
                </a:solidFill>
              </a:rPr>
              <a:t>  </a:t>
            </a:r>
          </a:p>
          <a:p>
            <a:pPr marL="342900" indent="-342900">
              <a:buFont typeface="Wingdings" pitchFamily="2" charset="2"/>
              <a:buChar char="v"/>
            </a:pPr>
            <a:endParaRPr lang="ru-RU" sz="180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8" y="1636713"/>
            <a:ext cx="1857375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182563" y="179388"/>
            <a:ext cx="9715500" cy="1528762"/>
          </a:xfrm>
        </p:spPr>
        <p:txBody>
          <a:bodyPr/>
          <a:lstStyle/>
          <a:p>
            <a:pPr algn="just"/>
            <a:r>
              <a:rPr lang="ru-RU" sz="2000" dirty="0"/>
              <a:t>	</a:t>
            </a:r>
            <a:r>
              <a:rPr lang="ru-RU" sz="1800" dirty="0">
                <a:solidFill>
                  <a:srgbClr val="002060"/>
                </a:solidFill>
              </a:rPr>
              <a:t>Игра является одним из важнейших средств познания окружающего мира, она способствует развитию воображения, речи, мышления. В ходе игры закладывается основа для творчества. Игра является наиболее эффективным и продуктивным средством обучения, т. к. усвоение обучающей информации происходит в увлекательной для ребенка деятельности. </a:t>
            </a:r>
          </a:p>
        </p:txBody>
      </p:sp>
      <p:pic>
        <p:nvPicPr>
          <p:cNvPr id="4107" name="Рисунок 15" descr="K:\шаб 2\hello_html_m3a5cf48c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1813" y="6137275"/>
            <a:ext cx="950912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Рисунок 16" descr="http://fotovideoforum.ru/resources/image/thumb/57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9775"/>
            <a:ext cx="85725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16" descr="http://www.playcast.ru/uploads/2014/12/29/11339177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4325" y="2851150"/>
            <a:ext cx="876300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6B7416A-E030-4F6F-85D7-42EFD6FE062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977" y="1476976"/>
            <a:ext cx="2619375" cy="305975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EDE4025-F0C4-468F-BE4D-A064F659342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88" y="4641081"/>
            <a:ext cx="2078794" cy="277172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5CC1883-AB95-43B4-988D-03F7D75ACC3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6223" y="1476976"/>
            <a:ext cx="3548679" cy="240506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B0B37FB-1A38-40BD-B033-3383D30DC33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5103" y="4995491"/>
            <a:ext cx="3050116" cy="228758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5406B78-CB78-4303-B65D-6A906785857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263" y="4657436"/>
            <a:ext cx="2081808" cy="2775744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" y="1208088"/>
            <a:ext cx="2058988" cy="218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254000" y="207963"/>
            <a:ext cx="9572625" cy="928687"/>
          </a:xfrm>
        </p:spPr>
        <p:txBody>
          <a:bodyPr/>
          <a:lstStyle/>
          <a:p>
            <a:pPr algn="l" eaLnBrk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ru-RU" sz="1800">
                <a:solidFill>
                  <a:srgbClr val="002060"/>
                </a:solidFill>
              </a:rPr>
              <a:t>		Познавательно-исследовательская деятельность — форма активности ребенка, направленная на познание свойств и связей объектов и явлений, освоение способов познания, способствующая формированию целостной картины мира.</a:t>
            </a:r>
          </a:p>
        </p:txBody>
      </p:sp>
      <p:pic>
        <p:nvPicPr>
          <p:cNvPr id="5127" name="Рисунок 8" descr="http://img-fotki.yandex.ru/get/5639/47407354.b64/0_11929d_9b3c6f57_ori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3063" y="5137150"/>
            <a:ext cx="134620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829BC9C-EF7E-4DEA-BFC0-C3810E643F5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644" y="1170825"/>
            <a:ext cx="2474838" cy="329978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86D2BDD-B5AC-442E-B030-84D6F69A32E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34389" y="1561351"/>
            <a:ext cx="3299784" cy="247483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A397C76-8699-449D-9243-6338C21AF7B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79" y="3715890"/>
            <a:ext cx="2726866" cy="363582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64B4FF4-F9EB-4476-8EB0-9DA286EBF4A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392" y="4470609"/>
            <a:ext cx="3916694" cy="293752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65150"/>
            <a:ext cx="2185987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254000" y="-4763"/>
            <a:ext cx="9315450" cy="1284288"/>
          </a:xfrm>
        </p:spPr>
        <p:txBody>
          <a:bodyPr/>
          <a:lstStyle/>
          <a:p>
            <a:pPr algn="l" eaLnBrk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ru-RU" sz="1800">
                <a:solidFill>
                  <a:srgbClr val="002060"/>
                </a:solidFill>
              </a:rPr>
              <a:t>		Коммуникативная деятельность — форма активности ребенка, направленная на взаимодействие с другим человеком как субъектом, предполагающая согласование и объединение усилий с целью налаживания отношений для достижения общего результата.</a:t>
            </a:r>
          </a:p>
        </p:txBody>
      </p:sp>
      <p:pic>
        <p:nvPicPr>
          <p:cNvPr id="6152" name="Рисунок 7" descr="https://avatars.mds.yandex.net/get-pdb/776003/bcbf4a7c-23e0-42dc-b478-46a413810930/s1200?webp=false"/>
          <p:cNvPicPr>
            <a:picLocks noChangeAspect="1" noChangeArrowheads="1"/>
          </p:cNvPicPr>
          <p:nvPr/>
        </p:nvPicPr>
        <p:blipFill>
          <a:blip r:embed="rId4">
            <a:lum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0188" y="5880100"/>
            <a:ext cx="1428750" cy="167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1CA19CC-18BD-4633-8397-FC004EA2C23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8344" y="1201754"/>
            <a:ext cx="2143125" cy="28575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57711F4-7AD0-41E1-B98E-4D7092385C8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499" y="1214819"/>
            <a:ext cx="2143126" cy="285750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EF03871-CB63-45B3-89E6-A0ABE0A805B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43" y="4438823"/>
            <a:ext cx="3407603" cy="255570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9F8A9A9-C02A-4007-BBAF-F646B8D617D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918" y="4272362"/>
            <a:ext cx="3671102" cy="275332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BE5CC4A-CD3C-47AE-B38A-52B70E10BD5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83452" y="1558942"/>
            <a:ext cx="2857501" cy="2143126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636588"/>
            <a:ext cx="192881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503238" y="207963"/>
            <a:ext cx="9066212" cy="714375"/>
          </a:xfrm>
        </p:spPr>
        <p:txBody>
          <a:bodyPr/>
          <a:lstStyle/>
          <a:p>
            <a:pPr algn="l" eaLnBrk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ru-RU" sz="1800">
                <a:solidFill>
                  <a:srgbClr val="002060"/>
                </a:solidFill>
              </a:rPr>
              <a:t>		Двигательная деятельность — форма активности ребенка, позволяющая ему решать двигательные задачи путем реализации двигательной функции.</a:t>
            </a:r>
          </a:p>
        </p:txBody>
      </p:sp>
      <p:pic>
        <p:nvPicPr>
          <p:cNvPr id="7174" name="Рисунок 8" descr="http://galerey-room.ru/images/202439_138427707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0" y="6284913"/>
            <a:ext cx="1071563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Рисунок 9" descr="https://writing-secret.nethouse.ru/static/img/0000/0004/7946/47946609.sf8vwasuvr.W665.png"/>
          <p:cNvPicPr>
            <a:picLocks noChangeAspect="1" noChangeArrowheads="1"/>
          </p:cNvPicPr>
          <p:nvPr/>
        </p:nvPicPr>
        <p:blipFill>
          <a:blip r:embed="rId5">
            <a:lum bright="2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249585">
            <a:off x="3311525" y="4349750"/>
            <a:ext cx="68897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Рисунок 10" descr="http://images.easyfreeclipart.com/977/rope-skipping-jump-bridge-jumping-hanging--9778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290015">
            <a:off x="7442200" y="876300"/>
            <a:ext cx="857250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Рисунок 9" descr="https://writing-secret.nethouse.ru/static/img/0000/0004/7946/47946609.sf8vwasuvr.W665.png"/>
          <p:cNvPicPr>
            <a:picLocks noChangeAspect="1" noChangeArrowheads="1"/>
          </p:cNvPicPr>
          <p:nvPr/>
        </p:nvPicPr>
        <p:blipFill>
          <a:blip r:embed="rId7">
            <a:lum bright="2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249585">
            <a:off x="5011738" y="4406900"/>
            <a:ext cx="6159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E126A7A-8787-43FD-BDDE-2CA60997140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7298" y="1065213"/>
            <a:ext cx="2456892" cy="328612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0B07916-BB41-4CBF-A480-1C346B0F34D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625" y="1436216"/>
            <a:ext cx="2607682" cy="284373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9CBD033-A8C3-40D0-9B1E-02BEE1616B3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6520" y="4368534"/>
            <a:ext cx="2388787" cy="310714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107FA94-9BEE-4AFF-AE7D-31CFCB12A910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99" y="2675222"/>
            <a:ext cx="3014572" cy="306546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BFD5BDA-2746-446C-9AE7-3B8F1F9D79E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7957" y="4410212"/>
            <a:ext cx="1427356" cy="3065463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8" y="993775"/>
            <a:ext cx="1827212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503238" y="-4763"/>
            <a:ext cx="9066212" cy="1069976"/>
          </a:xfrm>
        </p:spPr>
        <p:txBody>
          <a:bodyPr/>
          <a:lstStyle/>
          <a:p>
            <a:pPr algn="l" eaLnBrk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ru-RU" sz="1800">
                <a:solidFill>
                  <a:srgbClr val="002060"/>
                </a:solidFill>
              </a:rPr>
              <a:t>		Самообслуживание  - форма активности ребенка, требующая приложения усилий для удовлетворения физиологических и моральных потребностей и приносящая конкретный результат, который можно увидеть.</a:t>
            </a:r>
          </a:p>
        </p:txBody>
      </p:sp>
      <p:pic>
        <p:nvPicPr>
          <p:cNvPr id="8201" name="Picture 10" descr="https://img-fotki.yandex.ru/get/9764/37366204.5c5/0_129b68_f2531a36_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2994025"/>
            <a:ext cx="1760538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F9415AF-1643-4749-8E69-6F2D4FF14C2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746" y="4082308"/>
            <a:ext cx="2334816" cy="311308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5B999F4-74B7-4382-BFE2-B65B451D89E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4257" y="4097926"/>
            <a:ext cx="2352675" cy="31369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2ADEBE0-5780-4D13-ADEE-424FD2B8167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70847" y="1347016"/>
            <a:ext cx="2825920" cy="211943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6242705-C0EA-4CD9-A613-2213F9E8AD9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052" y="1006317"/>
            <a:ext cx="2138093" cy="285079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B6361A2-5D7B-48E3-8DC8-66175818863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8988" y="1018344"/>
            <a:ext cx="2138093" cy="285079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6717BAC-4C2B-480B-ACEC-D4D2B986263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8655" y="4508369"/>
            <a:ext cx="3136900" cy="2352675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208088"/>
            <a:ext cx="1943100" cy="250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254000" y="301625"/>
            <a:ext cx="9315450" cy="763588"/>
          </a:xfrm>
        </p:spPr>
        <p:txBody>
          <a:bodyPr/>
          <a:lstStyle/>
          <a:p>
            <a:pPr algn="l" eaLnBrk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ru-RU" sz="1800">
                <a:solidFill>
                  <a:srgbClr val="002060"/>
                </a:solidFill>
              </a:rPr>
              <a:t>		Изобразительная деятельность — форма активности ребенка, в результате которой создается материальный или идеальный продукт</a:t>
            </a:r>
            <a:r>
              <a:rPr lang="ru-RU" sz="260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9222" name="Рисунок 6" descr="https://st03.kakprosto.ru/tumb/680/images/article/2011/11/2/1_5255075bd9a885255075bd9ac8.png"/>
          <p:cNvPicPr>
            <a:picLocks noChangeAspect="1" noChangeArrowheads="1"/>
          </p:cNvPicPr>
          <p:nvPr/>
        </p:nvPicPr>
        <p:blipFill>
          <a:blip r:embed="rId4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234659">
            <a:off x="2111375" y="1493838"/>
            <a:ext cx="1928813" cy="159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Рисунок 7" descr="https://images.ua.prom.st/189746272_w640_h640_258_3333437b1283061887b01.png"/>
          <p:cNvPicPr>
            <a:picLocks noChangeAspect="1" noChangeArrowheads="1"/>
          </p:cNvPicPr>
          <p:nvPr/>
        </p:nvPicPr>
        <p:blipFill>
          <a:blip r:embed="rId5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638" y="1851025"/>
            <a:ext cx="2058987" cy="210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Рисунок 8" descr="http://img-fotki.yandex.ru/get/6313/47407354.65e/0_dba36_13a3ae81_orig.png"/>
          <p:cNvPicPr>
            <a:picLocks noChangeAspect="1" noChangeArrowheads="1"/>
          </p:cNvPicPr>
          <p:nvPr/>
        </p:nvPicPr>
        <p:blipFill>
          <a:blip r:embed="rId6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75" y="4994275"/>
            <a:ext cx="1285875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A6EC98B-596F-4472-9652-7FF752C2C5B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188" y="4092574"/>
            <a:ext cx="2374107" cy="316547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E738D0C-EE6E-4641-AAC8-59793108C0B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347" y="1065213"/>
            <a:ext cx="2374107" cy="316547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514E268-83D8-46FC-AD66-9746599D0F2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491" y="4562785"/>
            <a:ext cx="3436640" cy="257748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179388"/>
            <a:ext cx="9066212" cy="1100137"/>
          </a:xfrm>
        </p:spPr>
        <p:txBody>
          <a:bodyPr/>
          <a:lstStyle/>
          <a:p>
            <a:pPr algn="l" eaLnBrk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ru-RU" sz="1800">
                <a:solidFill>
                  <a:srgbClr val="002060"/>
                </a:solidFill>
              </a:rPr>
              <a:t>		Конструирование из различных материалов — форма активности ребенка, которая развивает у него пространственное мышление, дает возможность для развития творчества, обогащает речь.</a:t>
            </a:r>
          </a:p>
        </p:txBody>
      </p:sp>
      <p:sp>
        <p:nvSpPr>
          <p:cNvPr id="10243" name="AutoShape 3"/>
          <p:cNvSpPr>
            <a:spLocks noChangeArrowheads="1"/>
          </p:cNvSpPr>
          <p:nvPr/>
        </p:nvSpPr>
        <p:spPr bwMode="auto">
          <a:xfrm>
            <a:off x="182563" y="1208088"/>
            <a:ext cx="2571750" cy="785812"/>
          </a:xfrm>
          <a:prstGeom prst="roundRect">
            <a:avLst>
              <a:gd name="adj" fmla="val 0"/>
            </a:avLst>
          </a:prstGeom>
          <a:solidFill>
            <a:srgbClr val="6699CC"/>
          </a:solidFill>
          <a:ln w="9360">
            <a:solidFill>
              <a:srgbClr val="3465A4"/>
            </a:solidFill>
            <a:round/>
            <a:headEnd/>
            <a:tailEnd/>
          </a:ln>
        </p:spPr>
        <p:txBody>
          <a:bodyPr wrap="none" lIns="90000" tIns="45000" rIns="90000" bIns="450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800">
                <a:solidFill>
                  <a:schemeClr val="tx1"/>
                </a:solidFill>
              </a:rPr>
              <a:t>   Конструирование из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800">
                <a:solidFill>
                  <a:schemeClr val="tx1"/>
                </a:solidFill>
              </a:rPr>
              <a:t>различных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800">
                <a:solidFill>
                  <a:schemeClr val="tx1"/>
                </a:solidFill>
              </a:rPr>
              <a:t>материалов</a:t>
            </a:r>
          </a:p>
        </p:txBody>
      </p:sp>
      <p:sp>
        <p:nvSpPr>
          <p:cNvPr id="10244" name="AutoShape 4"/>
          <p:cNvSpPr>
            <a:spLocks noChangeArrowheads="1"/>
          </p:cNvSpPr>
          <p:nvPr/>
        </p:nvSpPr>
        <p:spPr bwMode="auto">
          <a:xfrm>
            <a:off x="468313" y="2065338"/>
            <a:ext cx="2071687" cy="71437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360">
            <a:solidFill>
              <a:srgbClr val="3465A4"/>
            </a:solidFill>
            <a:round/>
            <a:headEnd/>
            <a:tailEnd/>
          </a:ln>
        </p:spPr>
        <p:txBody>
          <a:bodyPr wrap="none" lIns="90000" tIns="45000" rIns="90000" bIns="450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800">
                <a:solidFill>
                  <a:srgbClr val="000000"/>
                </a:solidFill>
              </a:rPr>
              <a:t>конструирование</a:t>
            </a:r>
          </a:p>
        </p:txBody>
      </p:sp>
      <p:sp>
        <p:nvSpPr>
          <p:cNvPr id="10245" name="AutoShape 5"/>
          <p:cNvSpPr>
            <a:spLocks noChangeArrowheads="1"/>
          </p:cNvSpPr>
          <p:nvPr/>
        </p:nvSpPr>
        <p:spPr bwMode="auto">
          <a:xfrm>
            <a:off x="254000" y="2994025"/>
            <a:ext cx="2643188" cy="5715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9360">
            <a:solidFill>
              <a:srgbClr val="3465A4"/>
            </a:solidFill>
            <a:round/>
            <a:headEnd/>
            <a:tailEnd/>
          </a:ln>
        </p:spPr>
        <p:txBody>
          <a:bodyPr wrap="none" lIns="90000" tIns="45000" rIns="90000" bIns="450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800">
                <a:solidFill>
                  <a:srgbClr val="000000"/>
                </a:solidFill>
              </a:rPr>
              <a:t>художественный труд</a:t>
            </a:r>
          </a:p>
        </p:txBody>
      </p:sp>
      <p:sp>
        <p:nvSpPr>
          <p:cNvPr id="10246" name="Line 6"/>
          <p:cNvSpPr>
            <a:spLocks noChangeShapeType="1"/>
          </p:cNvSpPr>
          <p:nvPr/>
        </p:nvSpPr>
        <p:spPr bwMode="auto">
          <a:xfrm>
            <a:off x="254000" y="2065338"/>
            <a:ext cx="71438" cy="1428750"/>
          </a:xfrm>
          <a:prstGeom prst="line">
            <a:avLst/>
          </a:prstGeom>
          <a:noFill/>
          <a:ln w="936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47" name="Line 7"/>
          <p:cNvSpPr>
            <a:spLocks noChangeShapeType="1"/>
          </p:cNvSpPr>
          <p:nvPr/>
        </p:nvSpPr>
        <p:spPr bwMode="auto">
          <a:xfrm flipH="1">
            <a:off x="1358900" y="4032250"/>
            <a:ext cx="306388" cy="1588"/>
          </a:xfrm>
          <a:prstGeom prst="line">
            <a:avLst/>
          </a:prstGeom>
          <a:noFill/>
          <a:ln w="936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48" name="Line 8"/>
          <p:cNvSpPr>
            <a:spLocks noChangeShapeType="1"/>
          </p:cNvSpPr>
          <p:nvPr/>
        </p:nvSpPr>
        <p:spPr bwMode="auto">
          <a:xfrm>
            <a:off x="1368425" y="5184775"/>
            <a:ext cx="287338" cy="1588"/>
          </a:xfrm>
          <a:prstGeom prst="line">
            <a:avLst/>
          </a:prstGeom>
          <a:noFill/>
          <a:ln w="936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0252" name="Рисунок 12" descr="http://free-illustrations-o01.gatag.net/images/gi01a201312200300.png"/>
          <p:cNvPicPr>
            <a:picLocks noChangeAspect="1" noChangeArrowheads="1"/>
          </p:cNvPicPr>
          <p:nvPr/>
        </p:nvPicPr>
        <p:blipFill>
          <a:blip r:embed="rId3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3063" y="1350963"/>
            <a:ext cx="1603375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BA0CD30-8F27-4464-9A94-93D19C1D14E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512" y="980491"/>
            <a:ext cx="2366644" cy="298086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54E4214-4CC6-4DD6-A3C9-65B3419E892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68" y="3923853"/>
            <a:ext cx="2474176" cy="329890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B13C48E-E5B0-49A4-82AD-A72F931F739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104" y="4255131"/>
            <a:ext cx="3275049" cy="245628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74D412C-DDC0-433C-8D94-2173E760F78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4488" y="4255131"/>
            <a:ext cx="3110830" cy="2465089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993775"/>
            <a:ext cx="1928813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503238" y="179388"/>
            <a:ext cx="9066212" cy="957262"/>
          </a:xfrm>
        </p:spPr>
        <p:txBody>
          <a:bodyPr/>
          <a:lstStyle/>
          <a:p>
            <a:pPr algn="l" eaLnBrk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ru-RU" sz="1800"/>
              <a:t>		Музыкальная деятельность — это форма активности ребенка, дающая ему возможность выбирать наиболее близкие и успешные в реализации позиции: слушателя, исполнителя, сочинителя.</a:t>
            </a:r>
          </a:p>
        </p:txBody>
      </p:sp>
      <p:pic>
        <p:nvPicPr>
          <p:cNvPr id="11271" name="Рисунок 7" descr="http://clipart-library.com/images/8iEbqB74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494088"/>
            <a:ext cx="114300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Рисунок 8" descr="http://blvcccvrd.com/images/colorful-music-notes-clipart-transparent-6.jpg"/>
          <p:cNvPicPr>
            <a:picLocks noChangeAspect="1" noChangeArrowheads="1"/>
          </p:cNvPicPr>
          <p:nvPr/>
        </p:nvPicPr>
        <p:blipFill>
          <a:blip r:embed="rId5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959639">
            <a:off x="138113" y="5410200"/>
            <a:ext cx="21431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62CA587-CB30-421A-80F7-C70CD03D3EF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356" y="4281651"/>
            <a:ext cx="3786187" cy="283964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FC3F346-9BB1-47EF-AB3D-8E575247A63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222" y="1277144"/>
            <a:ext cx="3522133" cy="26416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E9BD715-FEE7-4DA9-A4BB-CADF6207D0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37017" y="2397398"/>
            <a:ext cx="4494210" cy="337065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207963"/>
            <a:ext cx="9051925" cy="928687"/>
          </a:xfrm>
        </p:spPr>
        <p:txBody>
          <a:bodyPr/>
          <a:lstStyle/>
          <a:p>
            <a:pPr algn="l" eaLnBrk="1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</a:tabLst>
            </a:pPr>
            <a:r>
              <a:rPr lang="ru-RU" sz="1800">
                <a:solidFill>
                  <a:srgbClr val="002060"/>
                </a:solidFill>
              </a:rPr>
              <a:t>		Восприятие художественной литературы — форма активности ребенка, которая воплощается во внутреннем содействии, сопереживании героям, в результате чего возникает эффект личного присутствия, личного участия в событиях.</a:t>
            </a:r>
          </a:p>
        </p:txBody>
      </p:sp>
      <p:sp>
        <p:nvSpPr>
          <p:cNvPr id="12291" name="AutoShape 2"/>
          <p:cNvSpPr>
            <a:spLocks noChangeArrowheads="1"/>
          </p:cNvSpPr>
          <p:nvPr/>
        </p:nvSpPr>
        <p:spPr bwMode="auto">
          <a:xfrm>
            <a:off x="325438" y="1350963"/>
            <a:ext cx="3071812" cy="785812"/>
          </a:xfrm>
          <a:prstGeom prst="roundRect">
            <a:avLst>
              <a:gd name="adj" fmla="val 16667"/>
            </a:avLst>
          </a:prstGeom>
          <a:solidFill>
            <a:srgbClr val="6699CC"/>
          </a:solidFill>
          <a:ln w="9360">
            <a:solidFill>
              <a:srgbClr val="3465A4"/>
            </a:solidFill>
            <a:round/>
            <a:headEnd/>
            <a:tailEnd/>
          </a:ln>
        </p:spPr>
        <p:txBody>
          <a:bodyPr wrap="none" lIns="90000" tIns="45000" rIns="90000" bIns="450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800">
                <a:solidFill>
                  <a:srgbClr val="FFFFFF"/>
                </a:solidFill>
              </a:rPr>
              <a:t>Восприятие художественной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800">
                <a:solidFill>
                  <a:srgbClr val="FFFFFF"/>
                </a:solidFill>
              </a:rPr>
              <a:t>литературы </a:t>
            </a:r>
          </a:p>
        </p:txBody>
      </p:sp>
      <p:sp>
        <p:nvSpPr>
          <p:cNvPr id="12292" name="AutoShape 3"/>
          <p:cNvSpPr>
            <a:spLocks noChangeArrowheads="1"/>
          </p:cNvSpPr>
          <p:nvPr/>
        </p:nvSpPr>
        <p:spPr bwMode="auto">
          <a:xfrm>
            <a:off x="754063" y="2279650"/>
            <a:ext cx="2428875" cy="4286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360">
            <a:solidFill>
              <a:srgbClr val="3465A4"/>
            </a:solidFill>
            <a:round/>
            <a:headEnd/>
            <a:tailEnd/>
          </a:ln>
        </p:spPr>
        <p:txBody>
          <a:bodyPr wrap="none" lIns="90000" tIns="45000" rIns="90000" bIns="45000" anchor="ctr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800">
                <a:solidFill>
                  <a:srgbClr val="000000"/>
                </a:solidFill>
              </a:rPr>
              <a:t>Чтение (слушание)</a:t>
            </a:r>
          </a:p>
        </p:txBody>
      </p:sp>
      <p:sp>
        <p:nvSpPr>
          <p:cNvPr id="12293" name="Line 4"/>
          <p:cNvSpPr>
            <a:spLocks noChangeShapeType="1"/>
          </p:cNvSpPr>
          <p:nvPr/>
        </p:nvSpPr>
        <p:spPr bwMode="auto">
          <a:xfrm>
            <a:off x="611188" y="2136775"/>
            <a:ext cx="71437" cy="2214563"/>
          </a:xfrm>
          <a:prstGeom prst="line">
            <a:avLst/>
          </a:prstGeom>
          <a:noFill/>
          <a:ln w="9360">
            <a:solidFill>
              <a:srgbClr val="3399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294" name="AutoShape 7"/>
          <p:cNvSpPr>
            <a:spLocks noChangeArrowheads="1"/>
          </p:cNvSpPr>
          <p:nvPr/>
        </p:nvSpPr>
        <p:spPr bwMode="auto">
          <a:xfrm>
            <a:off x="825500" y="2851150"/>
            <a:ext cx="2428875" cy="4286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360">
            <a:solidFill>
              <a:srgbClr val="3465A4"/>
            </a:solidFill>
            <a:round/>
            <a:headEnd/>
            <a:tailEnd/>
          </a:ln>
        </p:spPr>
        <p:txBody>
          <a:bodyPr wrap="none" lIns="90000" tIns="45000" rIns="90000" bIns="45000" anchor="ctr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800">
                <a:solidFill>
                  <a:srgbClr val="000000"/>
                </a:solidFill>
              </a:rPr>
              <a:t>обсуждение</a:t>
            </a:r>
          </a:p>
        </p:txBody>
      </p:sp>
      <p:sp>
        <p:nvSpPr>
          <p:cNvPr id="12295" name="AutoShape 9"/>
          <p:cNvSpPr>
            <a:spLocks noChangeArrowheads="1"/>
          </p:cNvSpPr>
          <p:nvPr/>
        </p:nvSpPr>
        <p:spPr bwMode="auto">
          <a:xfrm>
            <a:off x="825500" y="3351213"/>
            <a:ext cx="2500313" cy="428625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360">
            <a:solidFill>
              <a:srgbClr val="3465A4"/>
            </a:solidFill>
            <a:round/>
            <a:headEnd/>
            <a:tailEnd/>
          </a:ln>
        </p:spPr>
        <p:txBody>
          <a:bodyPr wrap="none" lIns="90000" tIns="45000" rIns="90000" bIns="45000" anchor="ctr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800">
                <a:solidFill>
                  <a:srgbClr val="000000"/>
                </a:solidFill>
              </a:rPr>
              <a:t>рассказывание</a:t>
            </a:r>
          </a:p>
        </p:txBody>
      </p:sp>
      <p:sp>
        <p:nvSpPr>
          <p:cNvPr id="12296" name="AutoShape 10"/>
          <p:cNvSpPr>
            <a:spLocks noChangeArrowheads="1"/>
          </p:cNvSpPr>
          <p:nvPr/>
        </p:nvSpPr>
        <p:spPr bwMode="auto">
          <a:xfrm>
            <a:off x="825500" y="3922713"/>
            <a:ext cx="2500313" cy="50006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360">
            <a:solidFill>
              <a:srgbClr val="3465A4"/>
            </a:solidFill>
            <a:round/>
            <a:headEnd/>
            <a:tailEnd/>
          </a:ln>
        </p:spPr>
        <p:txBody>
          <a:bodyPr wrap="none" lIns="90000" tIns="45000" rIns="90000" bIns="45000" anchor="ctr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1800">
                <a:solidFill>
                  <a:srgbClr val="000000"/>
                </a:solidFill>
              </a:rPr>
              <a:t>разучивание</a:t>
            </a:r>
          </a:p>
        </p:txBody>
      </p:sp>
      <p:pic>
        <p:nvPicPr>
          <p:cNvPr id="12297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0150">
            <a:off x="7373938" y="2036763"/>
            <a:ext cx="2163762" cy="133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B862D0F-F45C-4910-AAF3-AB9419C2E16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10829" y="1531741"/>
            <a:ext cx="3163220" cy="261885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20A1359-D0E1-430E-91E7-3ECDF8727E8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71244" y="4436741"/>
            <a:ext cx="3300015" cy="247501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41432E8-EF90-452D-8EEA-0F6CC302BCD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625" y="4582919"/>
            <a:ext cx="1580835" cy="277031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8E6AB99-ACF0-4980-842B-BA620DF0DA0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551" y="4565650"/>
            <a:ext cx="2088232" cy="278430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DB63C0B-D0A0-4631-840F-1F52113B72F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148" y="4529561"/>
            <a:ext cx="2088232" cy="278431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1"/>
          <p:cNvSpPr>
            <a:spLocks noChangeArrowheads="1"/>
          </p:cNvSpPr>
          <p:nvPr/>
        </p:nvSpPr>
        <p:spPr bwMode="auto">
          <a:xfrm>
            <a:off x="539750" y="1138049"/>
            <a:ext cx="9001125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228600" algn="just" eaLnBrk="0">
              <a:defRPr/>
            </a:pPr>
            <a:r>
              <a:rPr lang="ru-RU" sz="4000" dirty="0">
                <a:solidFill>
                  <a:srgbClr val="0070C0"/>
                </a:solidFill>
                <a:latin typeface="+mn-lt"/>
                <a:ea typeface="Times New Roman" pitchFamily="18" charset="0"/>
                <a:cs typeface="Arial" pitchFamily="34" charset="0"/>
              </a:rPr>
              <a:t>	   Важным показателем развития ребенка - является уровень овладения им различными видами детской деятельности. 				</a:t>
            </a:r>
          </a:p>
          <a:p>
            <a:pPr indent="228600" algn="just" eaLnBrk="0">
              <a:defRPr/>
            </a:pPr>
            <a:r>
              <a:rPr lang="ru-RU" sz="4000" dirty="0">
                <a:solidFill>
                  <a:srgbClr val="0070C0"/>
                </a:solidFill>
                <a:latin typeface="+mn-lt"/>
                <a:ea typeface="Times New Roman" pitchFamily="18" charset="0"/>
                <a:cs typeface="Arial" pitchFamily="34" charset="0"/>
              </a:rPr>
              <a:t>    Мы, воспитатели, на этом этапе </a:t>
            </a:r>
            <a:r>
              <a:rPr lang="ru-RU" sz="4000">
                <a:solidFill>
                  <a:srgbClr val="0070C0"/>
                </a:solidFill>
                <a:latin typeface="+mn-lt"/>
                <a:ea typeface="Times New Roman" pitchFamily="18" charset="0"/>
                <a:cs typeface="Arial" pitchFamily="34" charset="0"/>
              </a:rPr>
              <a:t>помогаем детям, </a:t>
            </a:r>
            <a:r>
              <a:rPr lang="ru-RU" sz="4000" dirty="0">
                <a:solidFill>
                  <a:srgbClr val="0070C0"/>
                </a:solidFill>
                <a:latin typeface="+mn-lt"/>
                <a:ea typeface="Times New Roman" pitchFamily="18" charset="0"/>
                <a:cs typeface="Arial" pitchFamily="34" charset="0"/>
              </a:rPr>
              <a:t>умело организовывая ведущие виды детской  деятельности</a:t>
            </a:r>
            <a:r>
              <a:rPr lang="ru-RU" sz="4000">
                <a:solidFill>
                  <a:srgbClr val="0070C0"/>
                </a:solidFill>
                <a:latin typeface="+mn-lt"/>
                <a:ea typeface="Times New Roman" pitchFamily="18" charset="0"/>
                <a:cs typeface="Arial" pitchFamily="34" charset="0"/>
              </a:rPr>
              <a:t>,  </a:t>
            </a:r>
            <a:r>
              <a:rPr lang="ru-RU" sz="4000" dirty="0">
                <a:solidFill>
                  <a:srgbClr val="0070C0"/>
                </a:solidFill>
                <a:latin typeface="+mn-lt"/>
                <a:ea typeface="Times New Roman" pitchFamily="18" charset="0"/>
                <a:cs typeface="Arial" pitchFamily="34" charset="0"/>
              </a:rPr>
              <a:t>совместную и самостоятельную деятельность дошкольников.   </a:t>
            </a:r>
            <a:endParaRPr lang="ru-RU" sz="4000" dirty="0">
              <a:solidFill>
                <a:srgbClr val="0070C0"/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38" y="207963"/>
            <a:ext cx="9477375" cy="709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325536" y="2279639"/>
            <a:ext cx="7143799" cy="722057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Спасибо за внимание!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6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6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1496</TotalTime>
  <Words>100</Words>
  <Application>Microsoft Office PowerPoint</Application>
  <PresentationFormat>Произвольный</PresentationFormat>
  <Paragraphs>59</Paragraphs>
  <Slides>13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Constantia</vt:lpstr>
      <vt:lpstr>DejaVu Sans</vt:lpstr>
      <vt:lpstr>Noto Sans CJK SC Regular</vt:lpstr>
      <vt:lpstr>Times New Roman</vt:lpstr>
      <vt:lpstr>Wingdings</vt:lpstr>
      <vt:lpstr>Тема Office</vt:lpstr>
      <vt:lpstr>Презентация PowerPoint</vt:lpstr>
      <vt:lpstr>Презентация PowerPoint</vt:lpstr>
      <vt:lpstr> Игра является одним из важнейших средств познания окружающего мира, она способствует развитию воображения, речи, мышления. В ходе игры закладывается основа для творчества. Игра является наиболее эффективным и продуктивным средством обучения, т. к. усвоение обучающей информации происходит в увлекательной для ребенка деятельности. </vt:lpstr>
      <vt:lpstr>  Познавательно-исследовательская деятельность — форма активности ребенка, направленная на познание свойств и связей объектов и явлений, освоение способов познания, способствующая формированию целостной картины мира.</vt:lpstr>
      <vt:lpstr>  Коммуникативная деятельность — форма активности ребенка, направленная на взаимодействие с другим человеком как субъектом, предполагающая согласование и объединение усилий с целью налаживания отношений для достижения общего результата.</vt:lpstr>
      <vt:lpstr>  Двигательная деятельность — форма активности ребенка, позволяющая ему решать двигательные задачи путем реализации двигательной функции.</vt:lpstr>
      <vt:lpstr>  Самообслуживание  - форма активности ребенка, требующая приложения усилий для удовлетворения физиологических и моральных потребностей и приносящая конкретный результат, который можно увидеть.</vt:lpstr>
      <vt:lpstr>  Изобразительная деятельность — форма активности ребенка, в результате которой создается материальный или идеальный продукт.</vt:lpstr>
      <vt:lpstr>  Конструирование из различных материалов — форма активности ребенка, которая развивает у него пространственное мышление, дает возможность для развития творчества, обогащает речь.</vt:lpstr>
      <vt:lpstr>  Музыкальная деятельность — это форма активности ребенка, дающая ему возможность выбирать наиболее близкие и успешные в реализации позиции: слушателя, исполнителя, сочинителя.</vt:lpstr>
      <vt:lpstr>  Восприятие художественной литературы — форма активности ребенка, которая воплощается во внутреннем содействии, сопереживании героям, в результате чего возникает эффект личного присутствия, личного участия в событиях.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  «Детский сад № 47»</dc:title>
  <dc:creator>Алексей</dc:creator>
  <cp:lastModifiedBy>Назаренко Оксана</cp:lastModifiedBy>
  <cp:revision>156</cp:revision>
  <cp:lastPrinted>1601-01-01T00:00:00Z</cp:lastPrinted>
  <dcterms:created xsi:type="dcterms:W3CDTF">2016-05-12T17:48:34Z</dcterms:created>
  <dcterms:modified xsi:type="dcterms:W3CDTF">2022-03-30T06:42:14Z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1374707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