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ms-powerpoint.presentation.macroEnabled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61" r:id="rId3"/>
    <p:sldId id="257" r:id="rId4"/>
    <p:sldId id="259" r:id="rId5"/>
    <p:sldId id="268" r:id="rId6"/>
    <p:sldId id="262" r:id="rId7"/>
    <p:sldId id="263" r:id="rId8"/>
    <p:sldId id="264" r:id="rId9"/>
    <p:sldId id="265" r:id="rId10"/>
    <p:sldId id="266" r:id="rId11"/>
    <p:sldId id="267" r:id="rId12"/>
    <p:sldId id="269" r:id="rId13"/>
    <p:sldId id="270" r:id="rId14"/>
    <p:sldId id="271" r:id="rId15"/>
    <p:sldId id="272" r:id="rId16"/>
    <p:sldId id="273" r:id="rId17"/>
    <p:sldId id="274" r:id="rId18"/>
    <p:sldId id="275" r:id="rId19"/>
    <p:sldId id="276" r:id="rId20"/>
    <p:sldId id="277" r:id="rId21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111" d="100"/>
          <a:sy n="111" d="100"/>
        </p:scale>
        <p:origin x="1614" y="114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theme" Target="theme/theme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viewProps" Target="view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269D58C-A2A9-49C4-A268-ECADC52DE3A0}" type="datetimeFigureOut">
              <a:rPr lang="ru-RU" smtClean="0"/>
              <a:t>01.12.2019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8B07A0B-6256-4424-AACC-7587E275D038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826591266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269D58C-A2A9-49C4-A268-ECADC52DE3A0}" type="datetimeFigureOut">
              <a:rPr lang="ru-RU" smtClean="0"/>
              <a:t>01.12.2019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8B07A0B-6256-4424-AACC-7587E275D038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871291723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269D58C-A2A9-49C4-A268-ECADC52DE3A0}" type="datetimeFigureOut">
              <a:rPr lang="ru-RU" smtClean="0"/>
              <a:t>01.12.2019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8B07A0B-6256-4424-AACC-7587E275D038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39889398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269D58C-A2A9-49C4-A268-ECADC52DE3A0}" type="datetimeFigureOut">
              <a:rPr lang="ru-RU" smtClean="0"/>
              <a:t>01.12.2019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8B07A0B-6256-4424-AACC-7587E275D038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23307252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Объект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269D58C-A2A9-49C4-A268-ECADC52DE3A0}" type="datetimeFigureOut">
              <a:rPr lang="ru-RU" smtClean="0"/>
              <a:t>01.12.2019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8B07A0B-6256-4424-AACC-7587E275D038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58414558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269D58C-A2A9-49C4-A268-ECADC52DE3A0}" type="datetimeFigureOut">
              <a:rPr lang="ru-RU" smtClean="0"/>
              <a:t>01.12.2019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8B07A0B-6256-4424-AACC-7587E275D038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369084803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269D58C-A2A9-49C4-A268-ECADC52DE3A0}" type="datetimeFigureOut">
              <a:rPr lang="ru-RU" smtClean="0"/>
              <a:t>01.12.2019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8B07A0B-6256-4424-AACC-7587E275D038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685425586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269D58C-A2A9-49C4-A268-ECADC52DE3A0}" type="datetimeFigureOut">
              <a:rPr lang="ru-RU" smtClean="0"/>
              <a:t>01.12.2019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8B07A0B-6256-4424-AACC-7587E275D038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25131487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269D58C-A2A9-49C4-A268-ECADC52DE3A0}" type="datetimeFigureOut">
              <a:rPr lang="ru-RU" smtClean="0"/>
              <a:t>01.12.2019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8B07A0B-6256-4424-AACC-7587E275D038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570890915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269D58C-A2A9-49C4-A268-ECADC52DE3A0}" type="datetimeFigureOut">
              <a:rPr lang="ru-RU" smtClean="0"/>
              <a:t>01.12.2019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8B07A0B-6256-4424-AACC-7587E275D038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218902252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269D58C-A2A9-49C4-A268-ECADC52DE3A0}" type="datetimeFigureOut">
              <a:rPr lang="ru-RU" smtClean="0"/>
              <a:t>01.12.2019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8B07A0B-6256-4424-AACC-7587E275D038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032480015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269D58C-A2A9-49C4-A268-ECADC52DE3A0}" type="datetimeFigureOut">
              <a:rPr lang="ru-RU" smtClean="0"/>
              <a:t>01.12.2019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8B07A0B-6256-4424-AACC-7587E275D038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94454776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4.xml"/><Relationship Id="rId4" Type="http://schemas.openxmlformats.org/officeDocument/2006/relationships/image" Target="../media/image12.jpe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eg"/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4.xml"/><Relationship Id="rId4" Type="http://schemas.openxmlformats.org/officeDocument/2006/relationships/image" Target="../media/image14.jpe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jpeg"/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jpe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jpe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jpe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pn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25000">
              <a:schemeClr val="accent1">
                <a:tint val="66000"/>
                <a:satMod val="160000"/>
              </a:schemeClr>
            </a:gs>
            <a:gs pos="50000">
              <a:schemeClr val="accent1">
                <a:tint val="44500"/>
                <a:satMod val="160000"/>
              </a:schemeClr>
            </a:gs>
            <a:gs pos="100000">
              <a:schemeClr val="accent1">
                <a:tint val="23500"/>
                <a:satMod val="160000"/>
              </a:schemeClr>
            </a:gs>
          </a:gsLst>
          <a:lin ang="54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8" name="Picture 4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799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908720"/>
            <a:ext cx="7772400" cy="1584176"/>
          </a:xfrm>
        </p:spPr>
        <p:txBody>
          <a:bodyPr>
            <a:noAutofit/>
          </a:bodyPr>
          <a:lstStyle/>
          <a:p>
            <a:r>
              <a:rPr lang="ru-RU" sz="1800" dirty="0">
                <a:solidFill>
                  <a:srgbClr val="7030A0"/>
                </a:solidFill>
              </a:rPr>
              <a:t>Муниципальное бюджетное дошкольное образовательное учреждение</a:t>
            </a:r>
            <a:br>
              <a:rPr lang="ru-RU" sz="1800" dirty="0">
                <a:solidFill>
                  <a:srgbClr val="7030A0"/>
                </a:solidFill>
              </a:rPr>
            </a:br>
            <a:r>
              <a:rPr lang="ru-RU" sz="1800" dirty="0">
                <a:solidFill>
                  <a:srgbClr val="7030A0"/>
                </a:solidFill>
              </a:rPr>
              <a:t>«Детский сад </a:t>
            </a:r>
            <a:r>
              <a:rPr lang="ru-RU" sz="1800" dirty="0" smtClean="0">
                <a:solidFill>
                  <a:srgbClr val="7030A0"/>
                </a:solidFill>
              </a:rPr>
              <a:t>№15»</a:t>
            </a:r>
            <a:r>
              <a:rPr lang="ru-RU" sz="1800" dirty="0">
                <a:solidFill>
                  <a:srgbClr val="7030A0"/>
                </a:solidFill>
              </a:rPr>
              <a:t/>
            </a:r>
            <a:br>
              <a:rPr lang="ru-RU" sz="1800" dirty="0">
                <a:solidFill>
                  <a:srgbClr val="7030A0"/>
                </a:solidFill>
              </a:rPr>
            </a:br>
            <a:endParaRPr lang="ru-RU" sz="1800" dirty="0">
              <a:solidFill>
                <a:srgbClr val="7030A0"/>
              </a:solidFill>
            </a:endParaRPr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2492896"/>
            <a:ext cx="6400800" cy="3145904"/>
          </a:xfrm>
        </p:spPr>
        <p:txBody>
          <a:bodyPr>
            <a:normAutofit fontScale="25000" lnSpcReduction="20000"/>
          </a:bodyPr>
          <a:lstStyle/>
          <a:p>
            <a:r>
              <a:rPr lang="ru-RU" sz="11200" b="1" i="1" dirty="0">
                <a:solidFill>
                  <a:srgbClr val="FF0000"/>
                </a:solidFill>
              </a:rPr>
              <a:t>Педагогический проект</a:t>
            </a:r>
          </a:p>
          <a:p>
            <a:r>
              <a:rPr lang="ru-RU" sz="11200" b="1" i="1" dirty="0" smtClean="0">
                <a:solidFill>
                  <a:srgbClr val="FF0000"/>
                </a:solidFill>
              </a:rPr>
              <a:t> </a:t>
            </a:r>
            <a:r>
              <a:rPr lang="ru-RU" sz="11200" b="1" i="1" dirty="0">
                <a:solidFill>
                  <a:srgbClr val="FF0000"/>
                </a:solidFill>
              </a:rPr>
              <a:t>«Лего- </a:t>
            </a:r>
            <a:r>
              <a:rPr lang="ru-RU" sz="11200" b="1" i="1" dirty="0" smtClean="0">
                <a:solidFill>
                  <a:srgbClr val="FF0000"/>
                </a:solidFill>
              </a:rPr>
              <a:t>город будущего»</a:t>
            </a:r>
          </a:p>
          <a:p>
            <a:endParaRPr lang="ru-RU" sz="11200" b="1" dirty="0" smtClean="0">
              <a:solidFill>
                <a:srgbClr val="FF0000"/>
              </a:solidFill>
            </a:endParaRPr>
          </a:p>
          <a:p>
            <a:r>
              <a:rPr lang="ru-RU" sz="9600" dirty="0" smtClean="0">
                <a:solidFill>
                  <a:srgbClr val="002060"/>
                </a:solidFill>
              </a:rPr>
              <a:t>                      Проект </a:t>
            </a:r>
            <a:r>
              <a:rPr lang="ru-RU" sz="9600" dirty="0">
                <a:solidFill>
                  <a:srgbClr val="002060"/>
                </a:solidFill>
              </a:rPr>
              <a:t>разработала</a:t>
            </a:r>
            <a:r>
              <a:rPr lang="ru-RU" sz="9600" dirty="0" smtClean="0">
                <a:solidFill>
                  <a:srgbClr val="002060"/>
                </a:solidFill>
              </a:rPr>
              <a:t>:</a:t>
            </a:r>
            <a:endParaRPr lang="ru-RU" sz="9600" dirty="0">
              <a:solidFill>
                <a:srgbClr val="002060"/>
              </a:solidFill>
            </a:endParaRPr>
          </a:p>
          <a:p>
            <a:r>
              <a:rPr lang="ru-RU" sz="9600" dirty="0" smtClean="0">
                <a:solidFill>
                  <a:srgbClr val="002060"/>
                </a:solidFill>
                <a:effectLst/>
              </a:rPr>
              <a:t>                    Калмыкова И.А.</a:t>
            </a:r>
          </a:p>
          <a:p>
            <a:endParaRPr lang="ru-RU" sz="9600" dirty="0"/>
          </a:p>
          <a:p>
            <a:r>
              <a:rPr lang="ru-RU" sz="9600" dirty="0">
                <a:solidFill>
                  <a:srgbClr val="002060"/>
                </a:solidFill>
              </a:rPr>
              <a:t>г</a:t>
            </a:r>
            <a:r>
              <a:rPr lang="ru-RU" sz="9600" dirty="0" smtClean="0">
                <a:solidFill>
                  <a:srgbClr val="002060"/>
                </a:solidFill>
                <a:effectLst/>
              </a:rPr>
              <a:t>. Краснозаводск 2019г.</a:t>
            </a:r>
          </a:p>
          <a:p>
            <a:r>
              <a:rPr lang="ru-RU" dirty="0" smtClean="0">
                <a:effectLst/>
              </a:rPr>
              <a:t/>
            </a:r>
            <a:br>
              <a:rPr lang="ru-RU" dirty="0" smtClean="0">
                <a:effectLst/>
              </a:rPr>
            </a:br>
            <a:r>
              <a:rPr lang="ru-RU" dirty="0" smtClean="0"/>
              <a:t/>
            </a:r>
            <a:br>
              <a:rPr lang="ru-RU" dirty="0" smtClean="0"/>
            </a:b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183366378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7" name="Picture 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764704"/>
            <a:ext cx="8229600" cy="864096"/>
          </a:xfrm>
        </p:spPr>
        <p:txBody>
          <a:bodyPr>
            <a:noAutofit/>
          </a:bodyPr>
          <a:lstStyle/>
          <a:p>
            <a:r>
              <a:rPr lang="ru-RU" sz="3200" b="1" i="1" dirty="0" smtClean="0">
                <a:solidFill>
                  <a:srgbClr val="0070C0"/>
                </a:solidFill>
              </a:rPr>
              <a:t>Педагогический проект</a:t>
            </a:r>
            <a:br>
              <a:rPr lang="ru-RU" sz="3200" b="1" i="1" dirty="0" smtClean="0">
                <a:solidFill>
                  <a:srgbClr val="0070C0"/>
                </a:solidFill>
              </a:rPr>
            </a:br>
            <a:r>
              <a:rPr lang="ru-RU" sz="3200" b="1" i="1" dirty="0" smtClean="0">
                <a:solidFill>
                  <a:srgbClr val="0070C0"/>
                </a:solidFill>
              </a:rPr>
              <a:t> «Лего- город будущего»</a:t>
            </a:r>
            <a:br>
              <a:rPr lang="ru-RU" sz="3200" b="1" i="1" dirty="0" smtClean="0">
                <a:solidFill>
                  <a:srgbClr val="0070C0"/>
                </a:solidFill>
              </a:rPr>
            </a:br>
            <a:endParaRPr lang="ru-RU" sz="3200" b="1" i="1" dirty="0">
              <a:solidFill>
                <a:srgbClr val="0070C0"/>
              </a:solidFill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3203848" y="1600200"/>
            <a:ext cx="5482952" cy="4525963"/>
          </a:xfrm>
        </p:spPr>
        <p:txBody>
          <a:bodyPr>
            <a:normAutofit/>
          </a:bodyPr>
          <a:lstStyle/>
          <a:p>
            <a:r>
              <a:rPr lang="ru-RU" sz="2400" b="1" u="sng" dirty="0">
                <a:solidFill>
                  <a:srgbClr val="C00000"/>
                </a:solidFill>
              </a:rPr>
              <a:t>Тип проекта:</a:t>
            </a:r>
            <a:r>
              <a:rPr lang="ru-RU" sz="2400" dirty="0">
                <a:solidFill>
                  <a:srgbClr val="C00000"/>
                </a:solidFill>
              </a:rPr>
              <a:t> Педагогический, </a:t>
            </a:r>
            <a:r>
              <a:rPr lang="ru-RU" sz="2400" dirty="0" smtClean="0">
                <a:solidFill>
                  <a:srgbClr val="C00000"/>
                </a:solidFill>
              </a:rPr>
              <a:t>информационный.</a:t>
            </a:r>
            <a:endParaRPr lang="ru-RU" sz="2400" dirty="0">
              <a:solidFill>
                <a:srgbClr val="C00000"/>
              </a:solidFill>
            </a:endParaRPr>
          </a:p>
          <a:p>
            <a:r>
              <a:rPr lang="ru-RU" sz="2400" b="1" u="sng" dirty="0">
                <a:solidFill>
                  <a:srgbClr val="C00000"/>
                </a:solidFill>
              </a:rPr>
              <a:t>Целевая группа:</a:t>
            </a:r>
            <a:r>
              <a:rPr lang="ru-RU" sz="2400" dirty="0">
                <a:solidFill>
                  <a:srgbClr val="C00000"/>
                </a:solidFill>
              </a:rPr>
              <a:t> Дети подготовительной группы </a:t>
            </a:r>
            <a:r>
              <a:rPr lang="ru-RU" sz="2400" dirty="0" smtClean="0">
                <a:solidFill>
                  <a:srgbClr val="C00000"/>
                </a:solidFill>
              </a:rPr>
              <a:t>, родители.</a:t>
            </a:r>
            <a:endParaRPr lang="ru-RU" sz="2400" dirty="0">
              <a:solidFill>
                <a:srgbClr val="C00000"/>
              </a:solidFill>
            </a:endParaRPr>
          </a:p>
          <a:p>
            <a:r>
              <a:rPr lang="ru-RU" sz="2400" b="1" u="sng" dirty="0">
                <a:solidFill>
                  <a:srgbClr val="C00000"/>
                </a:solidFill>
              </a:rPr>
              <a:t>Участники проекта</a:t>
            </a:r>
            <a:r>
              <a:rPr lang="ru-RU" sz="2400" dirty="0">
                <a:solidFill>
                  <a:srgbClr val="C00000"/>
                </a:solidFill>
              </a:rPr>
              <a:t>: воспитатель </a:t>
            </a:r>
            <a:r>
              <a:rPr lang="ru-RU" sz="2400" dirty="0" smtClean="0">
                <a:solidFill>
                  <a:srgbClr val="C00000"/>
                </a:solidFill>
              </a:rPr>
              <a:t>Калмыкова </a:t>
            </a:r>
            <a:r>
              <a:rPr lang="ru-RU" sz="2400" dirty="0" err="1" smtClean="0">
                <a:solidFill>
                  <a:srgbClr val="C00000"/>
                </a:solidFill>
              </a:rPr>
              <a:t>И.А..дети</a:t>
            </a:r>
            <a:r>
              <a:rPr lang="ru-RU" sz="2400" dirty="0">
                <a:solidFill>
                  <a:srgbClr val="C00000"/>
                </a:solidFill>
              </a:rPr>
              <a:t>, родители.</a:t>
            </a:r>
          </a:p>
          <a:p>
            <a:r>
              <a:rPr lang="ru-RU" sz="2400" b="1" u="sng" dirty="0">
                <a:solidFill>
                  <a:srgbClr val="C00000"/>
                </a:solidFill>
              </a:rPr>
              <a:t>Продолжительность проекта</a:t>
            </a:r>
            <a:r>
              <a:rPr lang="ru-RU" sz="2400" dirty="0">
                <a:solidFill>
                  <a:srgbClr val="C00000"/>
                </a:solidFill>
              </a:rPr>
              <a:t>: краткосрочный </a:t>
            </a:r>
            <a:r>
              <a:rPr lang="ru-RU" sz="2400" dirty="0" smtClean="0">
                <a:solidFill>
                  <a:srgbClr val="C00000"/>
                </a:solidFill>
              </a:rPr>
              <a:t>(сентябрь-ноябрь 2019)</a:t>
            </a:r>
            <a:endParaRPr lang="ru-RU" sz="2400" dirty="0">
              <a:solidFill>
                <a:srgbClr val="C00000"/>
              </a:solidFill>
            </a:endParaRPr>
          </a:p>
          <a:p>
            <a:endParaRPr lang="ru-RU" sz="1800" dirty="0"/>
          </a:p>
        </p:txBody>
      </p:sp>
    </p:spTree>
    <p:extLst>
      <p:ext uri="{BB962C8B-B14F-4D97-AF65-F5344CB8AC3E}">
        <p14:creationId xmlns:p14="http://schemas.microsoft.com/office/powerpoint/2010/main" val="234447540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422614"/>
            <a:ext cx="9251504" cy="728061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ru-RU" sz="3200" b="1" i="1" dirty="0" smtClean="0">
                <a:solidFill>
                  <a:srgbClr val="7030A0"/>
                </a:solidFill>
              </a:rPr>
              <a:t>Основание для разработки проекта</a:t>
            </a:r>
            <a:endParaRPr lang="ru-RU" sz="3200" b="1" i="1" dirty="0">
              <a:solidFill>
                <a:srgbClr val="7030A0"/>
              </a:solidFill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827584" y="1124744"/>
            <a:ext cx="7560840" cy="5102027"/>
          </a:xfrm>
        </p:spPr>
        <p:txBody>
          <a:bodyPr>
            <a:normAutofit/>
          </a:bodyPr>
          <a:lstStyle/>
          <a:p>
            <a:r>
              <a:rPr lang="ru-RU" sz="2000" dirty="0" smtClean="0">
                <a:solidFill>
                  <a:srgbClr val="002060"/>
                </a:solidFill>
              </a:rPr>
              <a:t>Дети всего мира могут общаться на одном языке- языке игры. Игра помогает им понять сложный, разнообразный мир, в котором они растут. Дети играют со всем, что попадается им в руки, поэтому им нужны для игр безопасные и прочные вещи, и </a:t>
            </a:r>
            <a:r>
              <a:rPr lang="ru-RU" sz="2000" dirty="0" err="1" smtClean="0">
                <a:solidFill>
                  <a:srgbClr val="002060"/>
                </a:solidFill>
              </a:rPr>
              <a:t>лего</a:t>
            </a:r>
            <a:r>
              <a:rPr lang="ru-RU" sz="2000" dirty="0" smtClean="0">
                <a:solidFill>
                  <a:srgbClr val="002060"/>
                </a:solidFill>
              </a:rPr>
              <a:t>-конструкторы дают им возможность для экспериментирования и самовыражения.</a:t>
            </a:r>
            <a:r>
              <a:rPr lang="ru-RU" sz="2000" dirty="0">
                <a:solidFill>
                  <a:srgbClr val="002060"/>
                </a:solidFill>
              </a:rPr>
              <a:t> Через игру </a:t>
            </a:r>
            <a:r>
              <a:rPr lang="ru-RU" sz="2000" dirty="0" err="1">
                <a:solidFill>
                  <a:srgbClr val="002060"/>
                </a:solidFill>
              </a:rPr>
              <a:t>Lego</a:t>
            </a:r>
            <a:r>
              <a:rPr lang="ru-RU" sz="2000" dirty="0">
                <a:solidFill>
                  <a:srgbClr val="002060"/>
                </a:solidFill>
              </a:rPr>
              <a:t> дети развивают моторику рук, развивают фантазию и воображение, логическое мышление. Создание различных объемных моделей из деталей помогают разбираться в структурном строении различных объектов. Так же, конструктор – это хорошая возможность научиться выдержке, внимательности </a:t>
            </a:r>
            <a:r>
              <a:rPr lang="ru-RU" sz="2000" dirty="0" smtClean="0">
                <a:solidFill>
                  <a:srgbClr val="002060"/>
                </a:solidFill>
              </a:rPr>
              <a:t>и </a:t>
            </a:r>
            <a:r>
              <a:rPr lang="ru-RU" sz="2000" dirty="0">
                <a:solidFill>
                  <a:srgbClr val="002060"/>
                </a:solidFill>
              </a:rPr>
              <a:t>усидчивости. </a:t>
            </a:r>
            <a:r>
              <a:rPr lang="ru-RU" sz="2000" dirty="0" smtClean="0">
                <a:solidFill>
                  <a:srgbClr val="002060"/>
                </a:solidFill>
              </a:rPr>
              <a:t>В отличии от компьютерных игр, происходит быстрая смена сюжета в которых перегружает психику ребенка, игрушками </a:t>
            </a:r>
            <a:r>
              <a:rPr lang="ru-RU" sz="2000" dirty="0" err="1" smtClean="0">
                <a:solidFill>
                  <a:srgbClr val="002060"/>
                </a:solidFill>
              </a:rPr>
              <a:t>лего</a:t>
            </a:r>
            <a:r>
              <a:rPr lang="ru-RU" sz="2000" dirty="0" smtClean="0">
                <a:solidFill>
                  <a:srgbClr val="002060"/>
                </a:solidFill>
              </a:rPr>
              <a:t> дети играют в том темпе, который им удобен, придумывая новые сюжеты вновь и вновь, собирая другие модели.</a:t>
            </a:r>
            <a:endParaRPr lang="ru-RU" sz="2000" dirty="0">
              <a:solidFill>
                <a:srgbClr val="00206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65787496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100" name="Picture 4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" y="-531440"/>
            <a:ext cx="9143999" cy="738944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187624" y="908720"/>
            <a:ext cx="6912768" cy="1584176"/>
          </a:xfrm>
        </p:spPr>
        <p:txBody>
          <a:bodyPr>
            <a:normAutofit fontScale="90000"/>
          </a:bodyPr>
          <a:lstStyle/>
          <a:p>
            <a:r>
              <a:rPr lang="ru-RU" sz="2200" dirty="0" smtClean="0">
                <a:solidFill>
                  <a:srgbClr val="0070C0"/>
                </a:solidFill>
              </a:rPr>
              <a:t>Изучения проблемы о LEGO состоит в том. Лего-конструкторы появились на свет уже более 50 лет назад. «Смогут ли они все также заинтересовать современного ребенка, который идет в ногу со временем и увлекается компьютерными играми?» В этом будем разбираться благодаря проекту.  </a:t>
            </a:r>
            <a:br>
              <a:rPr lang="ru-RU" sz="2200" dirty="0" smtClean="0">
                <a:solidFill>
                  <a:srgbClr val="0070C0"/>
                </a:solidFill>
              </a:rPr>
            </a:br>
            <a:r>
              <a:rPr lang="ru-RU" sz="2000" dirty="0" smtClean="0"/>
              <a:t/>
            </a:r>
            <a:br>
              <a:rPr lang="ru-RU" sz="2000" dirty="0" smtClean="0"/>
            </a:br>
            <a:endParaRPr lang="ru-RU" sz="2000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1547664" y="2420889"/>
            <a:ext cx="6120680" cy="3168352"/>
          </a:xfrm>
        </p:spPr>
        <p:txBody>
          <a:bodyPr>
            <a:normAutofit/>
          </a:bodyPr>
          <a:lstStyle/>
          <a:p>
            <a:endParaRPr lang="ru-RU" sz="2000" dirty="0"/>
          </a:p>
        </p:txBody>
      </p:sp>
      <p:pic>
        <p:nvPicPr>
          <p:cNvPr id="4101" name="Picture 5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87624" y="2204864"/>
            <a:ext cx="6768752" cy="36004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82480533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99" name="Picture 7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304800" y="-200025"/>
            <a:ext cx="9753600" cy="72580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620688"/>
            <a:ext cx="8229600" cy="796950"/>
          </a:xfrm>
        </p:spPr>
        <p:txBody>
          <a:bodyPr>
            <a:normAutofit/>
          </a:bodyPr>
          <a:lstStyle/>
          <a:p>
            <a:r>
              <a:rPr lang="ru-RU" sz="2800" b="1" i="1" dirty="0" smtClean="0">
                <a:solidFill>
                  <a:srgbClr val="C00000"/>
                </a:solidFill>
              </a:rPr>
              <a:t>Лего-город будущег</a:t>
            </a:r>
            <a:r>
              <a:rPr lang="ru-RU" sz="2800" dirty="0" smtClean="0">
                <a:solidFill>
                  <a:srgbClr val="C00000"/>
                </a:solidFill>
              </a:rPr>
              <a:t>о</a:t>
            </a:r>
            <a:endParaRPr lang="ru-RU" sz="2800" dirty="0">
              <a:solidFill>
                <a:srgbClr val="C00000"/>
              </a:solidFill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683568" y="1268760"/>
            <a:ext cx="7416824" cy="4857403"/>
          </a:xfrm>
        </p:spPr>
        <p:txBody>
          <a:bodyPr>
            <a:noAutofit/>
          </a:bodyPr>
          <a:lstStyle/>
          <a:p>
            <a:r>
              <a:rPr lang="ru-RU" sz="1600" dirty="0">
                <a:solidFill>
                  <a:srgbClr val="002060"/>
                </a:solidFill>
              </a:rPr>
              <a:t>Цель: Развивать творчество, воображение, интеллектуальную активность в конструктивной деятельности</a:t>
            </a:r>
            <a:r>
              <a:rPr lang="ru-RU" sz="1600" dirty="0" smtClean="0">
                <a:solidFill>
                  <a:srgbClr val="002060"/>
                </a:solidFill>
              </a:rPr>
              <a:t>.</a:t>
            </a:r>
            <a:endParaRPr lang="ru-RU" sz="1600" dirty="0">
              <a:solidFill>
                <a:srgbClr val="002060"/>
              </a:solidFill>
            </a:endParaRPr>
          </a:p>
          <a:p>
            <a:r>
              <a:rPr lang="ru-RU" sz="1600" dirty="0">
                <a:solidFill>
                  <a:srgbClr val="002060"/>
                </a:solidFill>
              </a:rPr>
              <a:t>Задачи</a:t>
            </a:r>
            <a:r>
              <a:rPr lang="ru-RU" sz="1600" dirty="0" smtClean="0">
                <a:solidFill>
                  <a:srgbClr val="002060"/>
                </a:solidFill>
              </a:rPr>
              <a:t>:</a:t>
            </a:r>
            <a:endParaRPr lang="ru-RU" sz="1600" dirty="0">
              <a:solidFill>
                <a:srgbClr val="002060"/>
              </a:solidFill>
            </a:endParaRPr>
          </a:p>
          <a:p>
            <a:r>
              <a:rPr lang="ru-RU" sz="1600" dirty="0">
                <a:solidFill>
                  <a:srgbClr val="002060"/>
                </a:solidFill>
              </a:rPr>
              <a:t>1. Способствовать возникновению у детей умения анализировать условия функционирования будущей конструкции-постройки, устанавливать последовательность ее выполнения</a:t>
            </a:r>
            <a:r>
              <a:rPr lang="ru-RU" sz="1600" dirty="0" smtClean="0">
                <a:solidFill>
                  <a:srgbClr val="002060"/>
                </a:solidFill>
              </a:rPr>
              <a:t>.</a:t>
            </a:r>
            <a:endParaRPr lang="ru-RU" sz="1600" dirty="0">
              <a:solidFill>
                <a:srgbClr val="002060"/>
              </a:solidFill>
            </a:endParaRPr>
          </a:p>
          <a:p>
            <a:r>
              <a:rPr lang="ru-RU" sz="1600" dirty="0">
                <a:solidFill>
                  <a:srgbClr val="002060"/>
                </a:solidFill>
              </a:rPr>
              <a:t>2. Способствовать созданию разных оригинальных конструкций на одной и той же основе: достраивать, используя блоки разных конфигураций, встраивать дополнительные элементы</a:t>
            </a:r>
            <a:r>
              <a:rPr lang="ru-RU" sz="1600" dirty="0" smtClean="0">
                <a:solidFill>
                  <a:srgbClr val="002060"/>
                </a:solidFill>
              </a:rPr>
              <a:t>.</a:t>
            </a:r>
            <a:endParaRPr lang="ru-RU" sz="1600" dirty="0">
              <a:solidFill>
                <a:srgbClr val="002060"/>
              </a:solidFill>
            </a:endParaRPr>
          </a:p>
          <a:p>
            <a:r>
              <a:rPr lang="ru-RU" sz="1600" dirty="0">
                <a:solidFill>
                  <a:srgbClr val="002060"/>
                </a:solidFill>
              </a:rPr>
              <a:t>3. Содействовать детскому конструированию по собственному </a:t>
            </a:r>
            <a:r>
              <a:rPr lang="ru-RU" sz="1600" dirty="0" smtClean="0">
                <a:solidFill>
                  <a:srgbClr val="002060"/>
                </a:solidFill>
              </a:rPr>
              <a:t>замыслу</a:t>
            </a:r>
            <a:endParaRPr lang="ru-RU" sz="1600" dirty="0">
              <a:solidFill>
                <a:srgbClr val="002060"/>
              </a:solidFill>
            </a:endParaRPr>
          </a:p>
          <a:p>
            <a:r>
              <a:rPr lang="ru-RU" sz="1600" dirty="0">
                <a:solidFill>
                  <a:srgbClr val="002060"/>
                </a:solidFill>
              </a:rPr>
              <a:t>4.Спососбствовать формированию у детей создания общих построек коммуникативные навыки: умение в совместной деятельности высказывать свои предложения, советы, просьбы, в вежливой форме отвечать на вопросы; доброжелательно предлагать помощь; объединяться в игре в пары, микро-группы</a:t>
            </a:r>
            <a:r>
              <a:rPr lang="ru-RU" sz="1600" dirty="0" smtClean="0">
                <a:solidFill>
                  <a:srgbClr val="002060"/>
                </a:solidFill>
              </a:rPr>
              <a:t>.</a:t>
            </a:r>
            <a:endParaRPr lang="ru-RU" sz="1600" dirty="0">
              <a:solidFill>
                <a:srgbClr val="002060"/>
              </a:solidFill>
            </a:endParaRPr>
          </a:p>
          <a:p>
            <a:r>
              <a:rPr lang="ru-RU" sz="1600" dirty="0">
                <a:solidFill>
                  <a:srgbClr val="002060"/>
                </a:solidFill>
              </a:rPr>
              <a:t>5. Использовать созданные конструкции в игровой деятельности (режиссерская игра на основе игр-макетов</a:t>
            </a:r>
            <a:r>
              <a:rPr lang="ru-RU" sz="1600" dirty="0" smtClean="0">
                <a:solidFill>
                  <a:srgbClr val="002060"/>
                </a:solidFill>
              </a:rPr>
              <a:t>)</a:t>
            </a:r>
            <a:endParaRPr lang="ru-RU" sz="1600" dirty="0">
              <a:solidFill>
                <a:srgbClr val="002060"/>
              </a:solidFill>
            </a:endParaRPr>
          </a:p>
          <a:p>
            <a:r>
              <a:rPr lang="ru-RU" sz="1600" dirty="0">
                <a:solidFill>
                  <a:srgbClr val="002060"/>
                </a:solidFill>
              </a:rPr>
              <a:t>6.Установить сотрудничество с родителями по реализации проекта</a:t>
            </a:r>
            <a:r>
              <a:rPr lang="ru-RU" sz="1600" dirty="0" smtClean="0">
                <a:solidFill>
                  <a:srgbClr val="002060"/>
                </a:solidFill>
              </a:rPr>
              <a:t>.</a:t>
            </a:r>
            <a:endParaRPr lang="ru-RU" sz="1600" dirty="0">
              <a:solidFill>
                <a:srgbClr val="00206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04171382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603448"/>
            <a:ext cx="9144000" cy="767747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908720"/>
            <a:ext cx="8229600" cy="508918"/>
          </a:xfrm>
        </p:spPr>
        <p:txBody>
          <a:bodyPr>
            <a:noAutofit/>
          </a:bodyPr>
          <a:lstStyle/>
          <a:p>
            <a:r>
              <a:rPr lang="ru-RU" sz="2400" b="1" i="1" dirty="0" smtClean="0">
                <a:solidFill>
                  <a:srgbClr val="7030A0"/>
                </a:solidFill>
              </a:rPr>
              <a:t>Этапы работы.</a:t>
            </a:r>
            <a:br>
              <a:rPr lang="ru-RU" sz="2400" b="1" i="1" dirty="0" smtClean="0">
                <a:solidFill>
                  <a:srgbClr val="7030A0"/>
                </a:solidFill>
              </a:rPr>
            </a:br>
            <a:r>
              <a:rPr lang="ru-RU" sz="2400" b="1" i="1" dirty="0" smtClean="0">
                <a:solidFill>
                  <a:srgbClr val="7030A0"/>
                </a:solidFill>
              </a:rPr>
              <a:t>I. Организационно-подготовительный этап</a:t>
            </a:r>
            <a:endParaRPr lang="ru-RU" sz="2400" b="1" i="1" dirty="0">
              <a:solidFill>
                <a:srgbClr val="7030A0"/>
              </a:solidFill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1187624" y="1556792"/>
            <a:ext cx="6768752" cy="4569371"/>
          </a:xfrm>
        </p:spPr>
        <p:txBody>
          <a:bodyPr>
            <a:normAutofit/>
          </a:bodyPr>
          <a:lstStyle/>
          <a:p>
            <a:r>
              <a:rPr lang="ru-RU" sz="2400" dirty="0">
                <a:solidFill>
                  <a:srgbClr val="002060"/>
                </a:solidFill>
              </a:rPr>
              <a:t>Составление проблемно-ориентированного анализа.</a:t>
            </a:r>
          </a:p>
          <a:p>
            <a:r>
              <a:rPr lang="ru-RU" sz="2400" dirty="0">
                <a:solidFill>
                  <a:srgbClr val="002060"/>
                </a:solidFill>
              </a:rPr>
              <a:t>Всестороннее изучение психолого-педагогической и научно-методической литературы.</a:t>
            </a:r>
          </a:p>
          <a:p>
            <a:r>
              <a:rPr lang="ru-RU" sz="2400" dirty="0">
                <a:solidFill>
                  <a:srgbClr val="002060"/>
                </a:solidFill>
              </a:rPr>
              <a:t>Дифференциация потребностей педагога и детей и родителей в рамках существующей проблемы.</a:t>
            </a:r>
          </a:p>
          <a:p>
            <a:r>
              <a:rPr lang="ru-RU" sz="2400" dirty="0">
                <a:solidFill>
                  <a:srgbClr val="002060"/>
                </a:solidFill>
              </a:rPr>
              <a:t>Определение конкретных целей, подготовки, способов решения проблемы.</a:t>
            </a:r>
          </a:p>
          <a:p>
            <a:endParaRPr lang="ru-RU" sz="2000" dirty="0"/>
          </a:p>
        </p:txBody>
      </p:sp>
    </p:spTree>
    <p:extLst>
      <p:ext uri="{BB962C8B-B14F-4D97-AF65-F5344CB8AC3E}">
        <p14:creationId xmlns:p14="http://schemas.microsoft.com/office/powerpoint/2010/main" val="215620172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1" name="Picture 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49528" y="-747464"/>
            <a:ext cx="9174025" cy="796550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620688"/>
            <a:ext cx="8229600" cy="796950"/>
          </a:xfrm>
        </p:spPr>
        <p:txBody>
          <a:bodyPr>
            <a:normAutofit fontScale="90000"/>
          </a:bodyPr>
          <a:lstStyle/>
          <a:p>
            <a:r>
              <a:rPr lang="ru-RU" sz="2400" b="1" i="1" dirty="0">
                <a:solidFill>
                  <a:srgbClr val="00B050"/>
                </a:solidFill>
              </a:rPr>
              <a:t>Этапы работы.</a:t>
            </a:r>
            <a:br>
              <a:rPr lang="ru-RU" sz="2400" b="1" i="1" dirty="0">
                <a:solidFill>
                  <a:srgbClr val="00B050"/>
                </a:solidFill>
              </a:rPr>
            </a:br>
            <a:r>
              <a:rPr lang="ru-RU" sz="2400" b="1" i="1" dirty="0">
                <a:solidFill>
                  <a:srgbClr val="00B050"/>
                </a:solidFill>
              </a:rPr>
              <a:t>I. Организационно-подготовительный этап</a:t>
            </a: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899592" y="1600200"/>
            <a:ext cx="7787208" cy="4525963"/>
          </a:xfrm>
        </p:spPr>
        <p:txBody>
          <a:bodyPr>
            <a:normAutofit lnSpcReduction="10000"/>
          </a:bodyPr>
          <a:lstStyle/>
          <a:p>
            <a:r>
              <a:rPr lang="ru-RU" sz="2000" b="1" dirty="0">
                <a:solidFill>
                  <a:srgbClr val="002060"/>
                </a:solidFill>
              </a:rPr>
              <a:t>II. этап Организационный этап</a:t>
            </a:r>
            <a:endParaRPr lang="ru-RU" sz="2000" dirty="0">
              <a:solidFill>
                <a:srgbClr val="002060"/>
              </a:solidFill>
            </a:endParaRPr>
          </a:p>
          <a:p>
            <a:r>
              <a:rPr lang="ru-RU" sz="2000" dirty="0">
                <a:solidFill>
                  <a:srgbClr val="002060"/>
                </a:solidFill>
              </a:rPr>
              <a:t>Методическое обеспечение реализации проекта:</a:t>
            </a:r>
          </a:p>
          <a:p>
            <a:r>
              <a:rPr lang="ru-RU" sz="2000" dirty="0">
                <a:solidFill>
                  <a:srgbClr val="002060"/>
                </a:solidFill>
              </a:rPr>
              <a:t>Создание списка методических рекомендаций и пособий для конструктивной деятельности с использованием конструкторов “Лего»</a:t>
            </a:r>
          </a:p>
          <a:p>
            <a:r>
              <a:rPr lang="ru-RU" sz="2000" dirty="0">
                <a:solidFill>
                  <a:srgbClr val="002060"/>
                </a:solidFill>
              </a:rPr>
              <a:t>Подбор диагностических методик.</a:t>
            </a:r>
          </a:p>
          <a:p>
            <a:r>
              <a:rPr lang="ru-RU" sz="2000" dirty="0">
                <a:solidFill>
                  <a:srgbClr val="002060"/>
                </a:solidFill>
              </a:rPr>
              <a:t>Осуществление мониторинга реализации проекта.</a:t>
            </a:r>
          </a:p>
          <a:p>
            <a:r>
              <a:rPr lang="ru-RU" sz="2000" dirty="0">
                <a:solidFill>
                  <a:srgbClr val="002060"/>
                </a:solidFill>
              </a:rPr>
              <a:t>Разработка и апробирование конспектов совместной деятельности.</a:t>
            </a:r>
          </a:p>
          <a:p>
            <a:r>
              <a:rPr lang="ru-RU" sz="2000" dirty="0">
                <a:solidFill>
                  <a:srgbClr val="002060"/>
                </a:solidFill>
              </a:rPr>
              <a:t>Работа с родителями в рамках реализации проекта</a:t>
            </a:r>
          </a:p>
          <a:p>
            <a:r>
              <a:rPr lang="ru-RU" sz="2000" dirty="0">
                <a:solidFill>
                  <a:srgbClr val="002060"/>
                </a:solidFill>
              </a:rPr>
              <a:t>Установление сотрудничества с родителями по реализации проекта.</a:t>
            </a:r>
          </a:p>
          <a:p>
            <a:r>
              <a:rPr lang="ru-RU" sz="2000" dirty="0">
                <a:solidFill>
                  <a:srgbClr val="002060"/>
                </a:solidFill>
              </a:rPr>
              <a:t>Информирование родителей о результата</a:t>
            </a:r>
          </a:p>
          <a:p>
            <a:endParaRPr lang="ru-RU" sz="2000" dirty="0">
              <a:solidFill>
                <a:srgbClr val="00206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98073221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5" name="Picture 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744075" cy="72580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1124744"/>
            <a:ext cx="8229600" cy="1944216"/>
          </a:xfrm>
        </p:spPr>
        <p:txBody>
          <a:bodyPr>
            <a:normAutofit/>
          </a:bodyPr>
          <a:lstStyle/>
          <a:p>
            <a:r>
              <a:rPr lang="ru-RU" sz="2400" b="1" i="1" dirty="0">
                <a:solidFill>
                  <a:srgbClr val="00B0F0"/>
                </a:solidFill>
              </a:rPr>
              <a:t>Этапы работы.</a:t>
            </a:r>
            <a:br>
              <a:rPr lang="ru-RU" sz="2400" b="1" i="1" dirty="0">
                <a:solidFill>
                  <a:srgbClr val="00B0F0"/>
                </a:solidFill>
              </a:rPr>
            </a:br>
            <a:r>
              <a:rPr lang="ru-RU" sz="2400" b="1" i="1" dirty="0">
                <a:solidFill>
                  <a:srgbClr val="00B0F0"/>
                </a:solidFill>
              </a:rPr>
              <a:t>I. Организационно-подготовительный этап</a:t>
            </a: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1187624" y="3212976"/>
            <a:ext cx="6984776" cy="2913187"/>
          </a:xfrm>
        </p:spPr>
        <p:txBody>
          <a:bodyPr>
            <a:normAutofit/>
          </a:bodyPr>
          <a:lstStyle/>
          <a:p>
            <a:r>
              <a:rPr lang="ru-RU" sz="2000" b="1" dirty="0">
                <a:solidFill>
                  <a:srgbClr val="002060"/>
                </a:solidFill>
              </a:rPr>
              <a:t>III. Рефлексивно-обобщающий</a:t>
            </a:r>
            <a:endParaRPr lang="ru-RU" sz="2000" dirty="0">
              <a:solidFill>
                <a:srgbClr val="002060"/>
              </a:solidFill>
            </a:endParaRPr>
          </a:p>
          <a:p>
            <a:r>
              <a:rPr lang="ru-RU" sz="2000" dirty="0">
                <a:solidFill>
                  <a:srgbClr val="002060"/>
                </a:solidFill>
              </a:rPr>
              <a:t>Принятие тактических и стратегических решений по результатам мониторинга, определение перспектив дальнейшего развития.</a:t>
            </a:r>
          </a:p>
          <a:p>
            <a:endParaRPr lang="ru-RU" sz="2000" dirty="0">
              <a:solidFill>
                <a:srgbClr val="00206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16238251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8531"/>
            <a:ext cx="9933112" cy="72580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55576" y="1340768"/>
            <a:ext cx="8229600" cy="288032"/>
          </a:xfrm>
        </p:spPr>
        <p:txBody>
          <a:bodyPr>
            <a:normAutofit fontScale="90000"/>
          </a:bodyPr>
          <a:lstStyle/>
          <a:p>
            <a:r>
              <a:rPr lang="ru-RU" sz="2800" b="1" i="1" dirty="0">
                <a:solidFill>
                  <a:srgbClr val="7030A0"/>
                </a:solidFill>
              </a:rPr>
              <a:t>. Ожидаемый результат</a:t>
            </a:r>
            <a:br>
              <a:rPr lang="ru-RU" sz="2800" b="1" i="1" dirty="0">
                <a:solidFill>
                  <a:srgbClr val="7030A0"/>
                </a:solidFill>
              </a:rPr>
            </a:br>
            <a:endParaRPr lang="ru-RU" sz="2800" b="1" i="1" dirty="0">
              <a:solidFill>
                <a:srgbClr val="7030A0"/>
              </a:solidFill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1043608" y="1600200"/>
            <a:ext cx="7643192" cy="4525963"/>
          </a:xfrm>
        </p:spPr>
        <p:txBody>
          <a:bodyPr>
            <a:normAutofit lnSpcReduction="10000"/>
          </a:bodyPr>
          <a:lstStyle/>
          <a:p>
            <a:r>
              <a:rPr lang="ru-RU" sz="2000" b="1" dirty="0" smtClean="0">
                <a:solidFill>
                  <a:srgbClr val="002060"/>
                </a:solidFill>
              </a:rPr>
              <a:t>I</a:t>
            </a:r>
            <a:r>
              <a:rPr lang="ru-RU" sz="2000" b="1" dirty="0">
                <a:solidFill>
                  <a:srgbClr val="002060"/>
                </a:solidFill>
              </a:rPr>
              <a:t>. В работе с детьми:</a:t>
            </a:r>
            <a:endParaRPr lang="ru-RU" sz="2000" dirty="0">
              <a:solidFill>
                <a:srgbClr val="002060"/>
              </a:solidFill>
            </a:endParaRPr>
          </a:p>
          <a:p>
            <a:r>
              <a:rPr lang="ru-RU" sz="2000" dirty="0">
                <a:solidFill>
                  <a:srgbClr val="002060"/>
                </a:solidFill>
              </a:rPr>
              <a:t>Ребенок создает конструкции из разный видов конструкторов Лего по собственному замыслу.</a:t>
            </a:r>
          </a:p>
          <a:p>
            <a:r>
              <a:rPr lang="ru-RU" sz="2000" dirty="0">
                <a:solidFill>
                  <a:srgbClr val="002060"/>
                </a:solidFill>
              </a:rPr>
              <a:t>Применяет разные средства для достижения результата при необходимости.(схемы, модели, рисунки, образцы).</a:t>
            </a:r>
          </a:p>
          <a:p>
            <a:r>
              <a:rPr lang="ru-RU" sz="2000" dirty="0">
                <a:solidFill>
                  <a:srgbClr val="002060"/>
                </a:solidFill>
              </a:rPr>
              <a:t>Самостоятельно организует предметно–игровую среду, отражая и преломляя окружающую действительность, содержание книг в конструктивной деятельности.</a:t>
            </a:r>
          </a:p>
          <a:p>
            <a:r>
              <a:rPr lang="ru-RU" sz="2000" dirty="0">
                <a:solidFill>
                  <a:srgbClr val="002060"/>
                </a:solidFill>
              </a:rPr>
              <a:t>Стремиться стать участником коллективной игровой деятельности с использованием поделок из Лего конструктора.</a:t>
            </a:r>
          </a:p>
          <a:p>
            <a:r>
              <a:rPr lang="ru-RU" sz="2000" dirty="0">
                <a:solidFill>
                  <a:srgbClr val="002060"/>
                </a:solidFill>
              </a:rPr>
              <a:t>В режиссерской игре берет на себя роль организатора и исполнителя всех действующих лиц в игре, создавая и проигрывая целостные сюжеты на основе созданных игр – макетов.</a:t>
            </a:r>
          </a:p>
        </p:txBody>
      </p:sp>
    </p:spTree>
    <p:extLst>
      <p:ext uri="{BB962C8B-B14F-4D97-AF65-F5344CB8AC3E}">
        <p14:creationId xmlns:p14="http://schemas.microsoft.com/office/powerpoint/2010/main" val="85734654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2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" y="-400050"/>
            <a:ext cx="9143999" cy="72580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1124744"/>
            <a:ext cx="8229600" cy="648072"/>
          </a:xfrm>
        </p:spPr>
        <p:txBody>
          <a:bodyPr>
            <a:noAutofit/>
          </a:bodyPr>
          <a:lstStyle/>
          <a:p>
            <a:r>
              <a:rPr lang="ru-RU" sz="2800" b="1" i="1" dirty="0">
                <a:solidFill>
                  <a:srgbClr val="0070C0"/>
                </a:solidFill>
              </a:rPr>
              <a:t>В работе с родителями</a:t>
            </a:r>
            <a:br>
              <a:rPr lang="ru-RU" sz="2800" b="1" i="1" dirty="0">
                <a:solidFill>
                  <a:srgbClr val="0070C0"/>
                </a:solidFill>
              </a:rPr>
            </a:br>
            <a:endParaRPr lang="ru-RU" sz="2800" b="1" i="1" dirty="0">
              <a:solidFill>
                <a:srgbClr val="0070C0"/>
              </a:solidFill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971600" y="1844824"/>
            <a:ext cx="7200800" cy="4281339"/>
          </a:xfrm>
        </p:spPr>
        <p:txBody>
          <a:bodyPr>
            <a:normAutofit/>
          </a:bodyPr>
          <a:lstStyle/>
          <a:p>
            <a:r>
              <a:rPr lang="ru-RU" sz="2000" dirty="0" smtClean="0">
                <a:solidFill>
                  <a:srgbClr val="002060"/>
                </a:solidFill>
              </a:rPr>
              <a:t>Данный </a:t>
            </a:r>
            <a:r>
              <a:rPr lang="ru-RU" sz="2000" dirty="0">
                <a:solidFill>
                  <a:srgbClr val="002060"/>
                </a:solidFill>
              </a:rPr>
              <a:t>проект предполагает сплочение детско-родительских отношений. Очень часто к детской деятельности с удовольствием подключается вся семья, возникает настоящее деловое сотрудничество детей с родителями. В процессе реализации проекта планируется вместе возводить новые постройки, оформлять альбомы, организовывать фотосессии, а также использовать совместные игры детей и родителей, в качестве средства общения, и многое другое. Проектная работа даёт им новые темы для разговоров и совместной деятельности.</a:t>
            </a:r>
          </a:p>
          <a:p>
            <a:endParaRPr lang="ru-RU" sz="2000" dirty="0"/>
          </a:p>
        </p:txBody>
      </p:sp>
    </p:spTree>
    <p:extLst>
      <p:ext uri="{BB962C8B-B14F-4D97-AF65-F5344CB8AC3E}">
        <p14:creationId xmlns:p14="http://schemas.microsoft.com/office/powerpoint/2010/main" val="327836316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8" name="Picture 4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763" y="0"/>
            <a:ext cx="9133237" cy="685799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ru-RU" sz="2800" b="1" i="1" dirty="0" smtClean="0">
                <a:solidFill>
                  <a:srgbClr val="00B050"/>
                </a:solidFill>
              </a:rPr>
              <a:t>Ребята строят заправку , используя детали Лего-конструктора «Город»</a:t>
            </a:r>
            <a:br>
              <a:rPr lang="ru-RU" sz="2800" b="1" i="1" dirty="0" smtClean="0">
                <a:solidFill>
                  <a:srgbClr val="00B050"/>
                </a:solidFill>
              </a:rPr>
            </a:br>
            <a:endParaRPr lang="ru-RU" sz="2800" b="1" i="1" dirty="0" smtClean="0">
              <a:solidFill>
                <a:srgbClr val="00B050"/>
              </a:solidFill>
            </a:endParaRPr>
          </a:p>
        </p:txBody>
      </p:sp>
      <p:pic>
        <p:nvPicPr>
          <p:cNvPr id="6147" name="Picture 3" descr="C:\Users\LENOVO\Desktop\проект лего-город будущего\IMG_3440.JPG"/>
          <p:cNvPicPr>
            <a:picLocks noGrp="1" noChangeAspect="1" noChangeArrowheads="1"/>
          </p:cNvPicPr>
          <p:nvPr>
            <p:ph idx="1"/>
          </p:nvPr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43608" y="1700808"/>
            <a:ext cx="7566220" cy="504056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23414339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269" name="Picture 5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324528" cy="69580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1266" name="Picture 2" descr="C:\Users\LENOVO\Desktop\проект лего-город будущего\IMG_3455.JPG"/>
          <p:cNvPicPr>
            <a:picLocks noGrp="1" noChangeAspect="1" noChangeArrowheads="1"/>
          </p:cNvPicPr>
          <p:nvPr>
            <p:ph idx="1"/>
          </p:nvPr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75856" y="2060848"/>
            <a:ext cx="5256584" cy="406531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63688" y="620688"/>
            <a:ext cx="6923112" cy="796950"/>
          </a:xfrm>
        </p:spPr>
        <p:txBody>
          <a:bodyPr>
            <a:normAutofit/>
          </a:bodyPr>
          <a:lstStyle/>
          <a:p>
            <a:r>
              <a:rPr lang="ru-RU" sz="2800" b="1" i="1" dirty="0" smtClean="0">
                <a:solidFill>
                  <a:srgbClr val="0070C0"/>
                </a:solidFill>
              </a:rPr>
              <a:t>Заправка часть города</a:t>
            </a:r>
            <a:endParaRPr lang="ru-RU" sz="2800" b="1" i="1" dirty="0">
              <a:solidFill>
                <a:srgbClr val="0070C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26870764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292" name="Picture 4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550" y="19294"/>
            <a:ext cx="9144000" cy="6858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691680" y="274638"/>
            <a:ext cx="5904656" cy="1714202"/>
          </a:xfrm>
        </p:spPr>
        <p:txBody>
          <a:bodyPr>
            <a:normAutofit/>
          </a:bodyPr>
          <a:lstStyle/>
          <a:p>
            <a:r>
              <a:rPr lang="ru-RU" sz="2400" b="1" i="1" dirty="0" smtClean="0">
                <a:solidFill>
                  <a:srgbClr val="FF0000"/>
                </a:solidFill>
              </a:rPr>
              <a:t>Арсений, Александра и Анастасия строят два здания, «Оранжерею с парком» и жилой дом розового цвета.</a:t>
            </a:r>
            <a:endParaRPr lang="ru-RU" sz="2400" b="1" i="1" dirty="0">
              <a:solidFill>
                <a:srgbClr val="FF0000"/>
              </a:solidFill>
            </a:endParaRPr>
          </a:p>
        </p:txBody>
      </p:sp>
      <p:pic>
        <p:nvPicPr>
          <p:cNvPr id="12290" name="Picture 2" descr="C:\Users\LENOVO\Desktop\проект лего-город будущего\IMG_3473.JPG"/>
          <p:cNvPicPr>
            <a:picLocks noGrp="1" noChangeAspect="1" noChangeArrowheads="1"/>
          </p:cNvPicPr>
          <p:nvPr>
            <p:ph idx="1"/>
          </p:nvPr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03647" y="2132856"/>
            <a:ext cx="6192689" cy="472514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75177981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317" name="Picture 5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3079" y="0"/>
            <a:ext cx="9144000" cy="6858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043608" y="274638"/>
            <a:ext cx="6984776" cy="1714202"/>
          </a:xfrm>
        </p:spPr>
        <p:txBody>
          <a:bodyPr>
            <a:normAutofit/>
          </a:bodyPr>
          <a:lstStyle/>
          <a:p>
            <a:r>
              <a:rPr lang="ru-RU" sz="2800" b="1" i="1" dirty="0" smtClean="0">
                <a:solidFill>
                  <a:srgbClr val="00B050"/>
                </a:solidFill>
              </a:rPr>
              <a:t>Ребята строят мастерскую по ремонту машин-времени</a:t>
            </a:r>
            <a:endParaRPr lang="ru-RU" sz="2800" b="1" i="1" dirty="0">
              <a:solidFill>
                <a:srgbClr val="00B050"/>
              </a:solidFill>
            </a:endParaRPr>
          </a:p>
        </p:txBody>
      </p:sp>
      <p:pic>
        <p:nvPicPr>
          <p:cNvPr id="13314" name="Picture 2" descr="C:\Users\LENOVO\Desktop\проект лего-город будущего\IMG_3457.JPG"/>
          <p:cNvPicPr>
            <a:picLocks noGrp="1" noChangeAspect="1" noChangeArrowheads="1"/>
          </p:cNvPicPr>
          <p:nvPr>
            <p:ph sz="half" idx="1"/>
          </p:nvPr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1860" y="2132856"/>
            <a:ext cx="4246124" cy="310078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3315" name="Picture 3" descr="C:\Users\LENOVO\Desktop\проект лего-город будущего\IMG_3458.JPG"/>
          <p:cNvPicPr>
            <a:picLocks noGrp="1" noChangeAspect="1" noChangeArrowheads="1"/>
          </p:cNvPicPr>
          <p:nvPr>
            <p:ph sz="half" idx="2"/>
          </p:nvPr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78780" y="3227218"/>
            <a:ext cx="4169684" cy="322611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930530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342" name="Picture 6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459432"/>
            <a:ext cx="9144000" cy="734219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331640" y="274638"/>
            <a:ext cx="6264696" cy="1498178"/>
          </a:xfrm>
        </p:spPr>
        <p:txBody>
          <a:bodyPr>
            <a:normAutofit/>
          </a:bodyPr>
          <a:lstStyle/>
          <a:p>
            <a:r>
              <a:rPr lang="ru-RU" sz="2400" b="1" i="1" dirty="0" smtClean="0">
                <a:solidFill>
                  <a:srgbClr val="0070C0"/>
                </a:solidFill>
              </a:rPr>
              <a:t>После создания города будущего, Арсений и Антон предложили создать «Машину времени».</a:t>
            </a:r>
            <a:endParaRPr lang="ru-RU" sz="2400" b="1" i="1" dirty="0">
              <a:solidFill>
                <a:srgbClr val="0070C0"/>
              </a:solidFill>
            </a:endParaRPr>
          </a:p>
        </p:txBody>
      </p:sp>
      <p:pic>
        <p:nvPicPr>
          <p:cNvPr id="14338" name="Picture 2" descr="C:\Users\LENOVO\Desktop\проект лего-город будущего\IMG_3456.JPG"/>
          <p:cNvPicPr>
            <a:picLocks noGrp="1" noChangeAspect="1" noChangeArrowheads="1"/>
          </p:cNvPicPr>
          <p:nvPr>
            <p:ph sz="half" idx="1"/>
          </p:nvPr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7200" y="2996952"/>
            <a:ext cx="4038600" cy="345638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4339" name="Picture 3" descr="C:\Users\LENOVO\Desktop\проект лего-город будущего\IMG_3460.JPG"/>
          <p:cNvPicPr>
            <a:picLocks noGrp="1" noChangeAspect="1" noChangeArrowheads="1"/>
          </p:cNvPicPr>
          <p:nvPr>
            <p:ph sz="half" idx="2"/>
          </p:nvPr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87301" y="1916832"/>
            <a:ext cx="4038600" cy="352839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49759801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363" name="Picture 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ru-RU" sz="3600" b="1" i="1" dirty="0" smtClean="0">
                <a:solidFill>
                  <a:srgbClr val="C00000"/>
                </a:solidFill>
              </a:rPr>
              <a:t>Машина времени</a:t>
            </a:r>
            <a:endParaRPr lang="ru-RU" sz="3600" b="1" i="1" dirty="0">
              <a:solidFill>
                <a:srgbClr val="C00000"/>
              </a:solidFill>
            </a:endParaRPr>
          </a:p>
        </p:txBody>
      </p:sp>
      <p:pic>
        <p:nvPicPr>
          <p:cNvPr id="15362" name="Picture 2" descr="C:\Users\LENOVO\Desktop\проект лего-город будущего\IMG_3461.JPG"/>
          <p:cNvPicPr>
            <a:picLocks noGrp="1" noChangeAspect="1" noChangeArrowheads="1"/>
          </p:cNvPicPr>
          <p:nvPr>
            <p:ph idx="1"/>
          </p:nvPr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54691" y="1600200"/>
            <a:ext cx="5825621" cy="452596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3603478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388" name="Picture 4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27584" y="476672"/>
            <a:ext cx="7859216" cy="1296144"/>
          </a:xfrm>
        </p:spPr>
        <p:txBody>
          <a:bodyPr>
            <a:normAutofit/>
          </a:bodyPr>
          <a:lstStyle/>
          <a:p>
            <a:r>
              <a:rPr lang="ru-RU" sz="2800" b="1" i="1" dirty="0" smtClean="0">
                <a:solidFill>
                  <a:srgbClr val="C00000"/>
                </a:solidFill>
              </a:rPr>
              <a:t>Добро пожаловать в наш «Город будущего» с машиной времени!</a:t>
            </a:r>
            <a:endParaRPr lang="ru-RU" sz="2800" b="1" i="1" dirty="0">
              <a:solidFill>
                <a:srgbClr val="C00000"/>
              </a:solidFill>
            </a:endParaRPr>
          </a:p>
        </p:txBody>
      </p:sp>
      <p:pic>
        <p:nvPicPr>
          <p:cNvPr id="16387" name="Picture 3" descr="C:\Users\LENOVO\Desktop\проект лего-город будущего\IMG_3476.JPG"/>
          <p:cNvPicPr>
            <a:picLocks noGrp="1" noChangeAspect="1" noChangeArrowheads="1"/>
          </p:cNvPicPr>
          <p:nvPr>
            <p:ph idx="1"/>
          </p:nvPr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411760" y="2060848"/>
            <a:ext cx="5832647" cy="417646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5011754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412" name="Picture 4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8600" y="8175"/>
            <a:ext cx="9144000" cy="6858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354162"/>
          </a:xfrm>
        </p:spPr>
        <p:txBody>
          <a:bodyPr>
            <a:normAutofit/>
          </a:bodyPr>
          <a:lstStyle/>
          <a:p>
            <a:r>
              <a:rPr lang="ru-RU" sz="2800" b="1" i="1" dirty="0" smtClean="0">
                <a:solidFill>
                  <a:srgbClr val="FF0000"/>
                </a:solidFill>
              </a:rPr>
              <a:t>«Лего-город будущего»</a:t>
            </a:r>
            <a:endParaRPr lang="ru-RU" sz="2800" b="1" i="1" dirty="0">
              <a:solidFill>
                <a:srgbClr val="FF0000"/>
              </a:solidFill>
            </a:endParaRPr>
          </a:p>
        </p:txBody>
      </p:sp>
      <p:pic>
        <p:nvPicPr>
          <p:cNvPr id="17411" name="Picture 3" descr="C:\Users\LENOVO\Desktop\проект лего-город будущего\IMG_3479.JPG"/>
          <p:cNvPicPr>
            <a:picLocks noGrp="1" noChangeAspect="1" noChangeArrowheads="1"/>
          </p:cNvPicPr>
          <p:nvPr>
            <p:ph idx="1"/>
          </p:nvPr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411760" y="1844824"/>
            <a:ext cx="5688631" cy="439248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62124103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9460" name="Picture 4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ru-RU" sz="2800" b="1" i="1" dirty="0" smtClean="0">
                <a:solidFill>
                  <a:srgbClr val="7030A0"/>
                </a:solidFill>
              </a:rPr>
              <a:t>Дети это наше будущее и только им по плечу построить город будущего!</a:t>
            </a:r>
            <a:endParaRPr lang="ru-RU" sz="2800" b="1" i="1" dirty="0">
              <a:solidFill>
                <a:srgbClr val="7030A0"/>
              </a:solidFill>
            </a:endParaRPr>
          </a:p>
        </p:txBody>
      </p:sp>
      <p:pic>
        <p:nvPicPr>
          <p:cNvPr id="19458" name="Picture 2" descr="C:\Users\LENOVO\Desktop\проект лего-город будущего\IMG_3494.JPG"/>
          <p:cNvPicPr>
            <a:picLocks noGrp="1" noChangeAspect="1" noChangeArrowheads="1"/>
          </p:cNvPicPr>
          <p:nvPr>
            <p:ph idx="1"/>
          </p:nvPr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59632" y="1700808"/>
            <a:ext cx="6696744" cy="496855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16550752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482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44476" y="-48492"/>
            <a:ext cx="9188476" cy="690649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17995704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939</TotalTime>
  <Words>690</Words>
  <Application>Microsoft Office PowerPoint</Application>
  <PresentationFormat>Экран (4:3)</PresentationFormat>
  <Paragraphs>62</Paragraphs>
  <Slides>20</Slides>
  <Notes>0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2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20</vt:i4>
      </vt:variant>
    </vt:vector>
  </HeadingPairs>
  <TitlesOfParts>
    <vt:vector size="23" baseType="lpstr">
      <vt:lpstr>Arial</vt:lpstr>
      <vt:lpstr>Calibri</vt:lpstr>
      <vt:lpstr>Тема Office</vt:lpstr>
      <vt:lpstr>Муниципальное бюджетное дошкольное образовательное учреждение «Детский сад №15» </vt:lpstr>
      <vt:lpstr>Педагогический проект  «Лего- город будущего» </vt:lpstr>
      <vt:lpstr>Основание для разработки проекта</vt:lpstr>
      <vt:lpstr>Изучения проблемы о LEGO состоит в том. Лего-конструкторы появились на свет уже более 50 лет назад. «Смогут ли они все также заинтересовать современного ребенка, который идет в ногу со временем и увлекается компьютерными играми?» В этом будем разбираться благодаря проекту.    </vt:lpstr>
      <vt:lpstr>Лего-город будущего</vt:lpstr>
      <vt:lpstr>Этапы работы. I. Организационно-подготовительный этап</vt:lpstr>
      <vt:lpstr>Этапы работы. I. Организационно-подготовительный этап</vt:lpstr>
      <vt:lpstr>Этапы работы. I. Организационно-подготовительный этап</vt:lpstr>
      <vt:lpstr>. Ожидаемый результат </vt:lpstr>
      <vt:lpstr>В работе с родителями </vt:lpstr>
      <vt:lpstr>Ребята строят заправку , используя детали Лего-конструктора «Город» </vt:lpstr>
      <vt:lpstr>Заправка часть города</vt:lpstr>
      <vt:lpstr>Арсений, Александра и Анастасия строят два здания, «Оранжерею с парком» и жилой дом розового цвета.</vt:lpstr>
      <vt:lpstr>Ребята строят мастерскую по ремонту машин-времени</vt:lpstr>
      <vt:lpstr>После создания города будущего, Арсений и Антон предложили создать «Машину времени».</vt:lpstr>
      <vt:lpstr>Машина времени</vt:lpstr>
      <vt:lpstr>Добро пожаловать в наш «Город будущего» с машиной времени!</vt:lpstr>
      <vt:lpstr>«Лего-город будущего»</vt:lpstr>
      <vt:lpstr>Дети это наше будущее и только им по плечу построить город будущего!</vt:lpstr>
      <vt:lpstr>Презентация PowerPoint</vt:lpstr>
    </vt:vector>
  </TitlesOfParts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Муниципальное бюджетное дошкольное образовательное учреждение «Детский сад №15»</dc:title>
  <dc:creator>LENOVO</dc:creator>
  <cp:lastModifiedBy>Назаренко Вячеслав</cp:lastModifiedBy>
  <cp:revision>29</cp:revision>
  <dcterms:created xsi:type="dcterms:W3CDTF">2019-11-20T05:23:28Z</dcterms:created>
  <dcterms:modified xsi:type="dcterms:W3CDTF">2019-12-01T13:24:39Z</dcterms:modified>
</cp:coreProperties>
</file>