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482A2-049D-4091-8D05-B94565D7B30A}" type="datetimeFigureOut">
              <a:rPr lang="ru-RU" smtClean="0"/>
              <a:t>18.11.2019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4B0E8-BA0F-430D-82F8-E56F1E671A7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шш\Pictures\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412777"/>
            <a:ext cx="6696744" cy="1728191"/>
          </a:xfrm>
          <a:noFill/>
        </p:spPr>
        <p:txBody>
          <a:bodyPr/>
          <a:lstStyle/>
          <a:p>
            <a:r>
              <a:rPr lang="ru-RU" dirty="0">
                <a:solidFill>
                  <a:srgbClr val="00B050"/>
                </a:solidFill>
              </a:rPr>
              <a:t>«</a:t>
            </a:r>
            <a:r>
              <a:rPr lang="en-US" dirty="0">
                <a:solidFill>
                  <a:srgbClr val="00B050"/>
                </a:solidFill>
              </a:rPr>
              <a:t>LEGO</a:t>
            </a:r>
            <a:r>
              <a:rPr lang="ru-RU" dirty="0">
                <a:solidFill>
                  <a:srgbClr val="00B050"/>
                </a:solidFill>
              </a:rPr>
              <a:t>- конструирование и робототехника в ДОУ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84984"/>
            <a:ext cx="6400800" cy="2353816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Выполнила воспитатель МБДОУ №15 « Вишенка» Калмыкова И.А.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7030A0"/>
                </a:solidFill>
              </a:rPr>
              <a:t>г.Краснозаводск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шш\Pictures\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274638"/>
            <a:ext cx="5266928" cy="6583362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rgbClr val="7030A0"/>
                </a:solidFill>
              </a:rPr>
              <a:t>В современном мире мы, педагоги, стремимся использовать разнообразные приемы и методы обучения и воспитания, понимая, что сами должны обучаться современным технологиям, ведь наши воспитанники живут в мире компьютеров, Интернета, электроники и автоматики. Они хотят видеть это и в образовательной деятельности, изучать, использовать, понимать. Одним из таких современных методов считается совместная (дошкольники, педагоги и родители) интеграционная деятельность – </a:t>
            </a:r>
            <a:r>
              <a:rPr lang="en-US" sz="2700" b="1" dirty="0">
                <a:solidFill>
                  <a:srgbClr val="7030A0"/>
                </a:solidFill>
              </a:rPr>
              <a:t>LEGO</a:t>
            </a:r>
            <a:r>
              <a:rPr lang="ru-RU" sz="2700" b="1" dirty="0">
                <a:solidFill>
                  <a:srgbClr val="7030A0"/>
                </a:solidFill>
              </a:rPr>
              <a:t> - конструирование</a:t>
            </a:r>
            <a:r>
              <a:rPr lang="ru-RU" sz="2700" dirty="0">
                <a:solidFill>
                  <a:srgbClr val="7030A0"/>
                </a:solidFill>
              </a:rPr>
              <a:t>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6864" cy="2664296"/>
          </a:xfrm>
        </p:spPr>
        <p:txBody>
          <a:bodyPr>
            <a:normAutofit fontScale="90000"/>
          </a:bodyPr>
          <a:lstStyle/>
          <a:p>
            <a:r>
              <a:rPr lang="ru-RU" sz="1800" dirty="0"/>
              <a:t/>
            </a:r>
            <a:br>
              <a:rPr lang="ru-RU" sz="1800" dirty="0"/>
            </a:br>
            <a:r>
              <a:rPr lang="ru-RU" sz="2700" b="1" dirty="0">
                <a:solidFill>
                  <a:srgbClr val="7030A0"/>
                </a:solidFill>
              </a:rPr>
              <a:t> LEGO </a:t>
            </a:r>
            <a:r>
              <a:rPr lang="ru-RU" sz="2700" dirty="0">
                <a:solidFill>
                  <a:srgbClr val="7030A0"/>
                </a:solidFill>
              </a:rPr>
              <a:t>- технология – это совокупность приемов и способов конструирования, направленных на реализацию конкретной образовательной цели через систему тщательно продуманных заданий, из разнообразных конструкторов </a:t>
            </a:r>
            <a:r>
              <a:rPr lang="en-US" sz="2700" dirty="0">
                <a:solidFill>
                  <a:srgbClr val="7030A0"/>
                </a:solidFill>
              </a:rPr>
              <a:t>LEGO</a:t>
            </a:r>
            <a:r>
              <a:rPr lang="ru-RU" sz="2700" dirty="0">
                <a:solidFill>
                  <a:srgbClr val="7030A0"/>
                </a:solidFill>
              </a:rPr>
              <a:t>. Она объединяет в себе элементы игры и экспериментирования. Её  можно использовать в работе с детьми от 3 до 7 лет. </a:t>
            </a:r>
            <a:r>
              <a:rPr lang="ru-RU" sz="2400" dirty="0">
                <a:solidFill>
                  <a:srgbClr val="7030A0"/>
                </a:solidFill>
              </a:rPr>
              <a:t/>
            </a:r>
            <a:br>
              <a:rPr lang="ru-RU" sz="2400" dirty="0">
                <a:solidFill>
                  <a:srgbClr val="7030A0"/>
                </a:solidFill>
              </a:rPr>
            </a:b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шш\Desktop\лего-констркирование\IMG_327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284984"/>
            <a:ext cx="3740224" cy="2952327"/>
          </a:xfrm>
          <a:prstGeom prst="rect">
            <a:avLst/>
          </a:prstGeom>
          <a:noFill/>
        </p:spPr>
      </p:pic>
      <p:pic>
        <p:nvPicPr>
          <p:cNvPr id="4099" name="Picture 3" descr="C:\Users\шш\Desktop\лего-констркирование\IMG_326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284984"/>
            <a:ext cx="3740224" cy="29523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560840" cy="2088232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rgbClr val="C00000"/>
                </a:solidFill>
              </a:rPr>
              <a:t>Цель LEGO - конструирования</a:t>
            </a:r>
            <a:r>
              <a:rPr lang="ru-RU" sz="2700" dirty="0">
                <a:solidFill>
                  <a:srgbClr val="C00000"/>
                </a:solidFill>
              </a:rPr>
              <a:t/>
            </a:r>
            <a:br>
              <a:rPr lang="ru-RU" sz="2700" dirty="0">
                <a:solidFill>
                  <a:srgbClr val="C00000"/>
                </a:solidFill>
              </a:rPr>
            </a:br>
            <a:r>
              <a:rPr lang="ru-RU" sz="2700" dirty="0">
                <a:solidFill>
                  <a:srgbClr val="C00000"/>
                </a:solidFill>
              </a:rPr>
              <a:t> Содействовать развитию у детей дошкольного возраста способностей к техническому творчеству, предоставить им возможность творческой самореализации посредством овладения </a:t>
            </a:r>
            <a:r>
              <a:rPr lang="ru-RU" sz="2700" b="1" dirty="0">
                <a:solidFill>
                  <a:srgbClr val="C00000"/>
                </a:solidFill>
              </a:rPr>
              <a:t>LEGO </a:t>
            </a:r>
            <a:r>
              <a:rPr lang="ru-RU" sz="2700" dirty="0">
                <a:solidFill>
                  <a:srgbClr val="C00000"/>
                </a:solidFill>
              </a:rPr>
              <a:t>-конструированием. </a:t>
            </a: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122" name="Picture 2" descr="C:\Users\шш\Desktop\лего-констркирование\IMG_328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068961"/>
            <a:ext cx="3888432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1008112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rgbClr val="0070C0"/>
                </a:solidFill>
              </a:rPr>
              <a:t>Принципы   LEGO - конструирования</a:t>
            </a:r>
            <a:r>
              <a:rPr lang="ru-RU" sz="3600" dirty="0">
                <a:solidFill>
                  <a:srgbClr val="0070C0"/>
                </a:solidFill>
              </a:rPr>
              <a:t/>
            </a:r>
            <a:br>
              <a:rPr lang="ru-RU" sz="3600" dirty="0">
                <a:solidFill>
                  <a:srgbClr val="0070C0"/>
                </a:solidFill>
              </a:rPr>
            </a:b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6146" name="Picture 2" descr="C:\Users\шш\Desktop\лего-констркирование\IMG_33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140968"/>
            <a:ext cx="3740224" cy="2952328"/>
          </a:xfrm>
          <a:prstGeom prst="rect">
            <a:avLst/>
          </a:prstGeom>
          <a:noFill/>
        </p:spPr>
      </p:pic>
      <p:pic>
        <p:nvPicPr>
          <p:cNvPr id="6147" name="Picture 3" descr="C:\Users\шш\Desktop\лего-констркирование\IMG_33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060848"/>
            <a:ext cx="3812232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шш\Pictures\l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5328592" cy="6669360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 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 простого к сложному;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учет возрастных особенностей детей 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учёт индивидуальных возможностей детей в освоении коммуникативных и конструктивных навыков;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активности и созидательности - использование эффективных методов и целенаправленной деятельности, направленных на развитие творческих способностей детей;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комплексности решения задач - решение конструктивных задач в разных видах деятельности: игровой, познавательной, речевой;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результативности и гарантированности - реализация прав ребёнка на получение помощи и поддержки, гарантии положительного результата независимо от возраста и уровня развития детей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3600400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Формы  организации обучения дошкольников конструированию</a:t>
            </a:r>
            <a: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1. Конструирование по образцу</a:t>
            </a:r>
            <a:r>
              <a:rPr lang="ru-RU" sz="27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2.Конструирование по модели</a:t>
            </a:r>
            <a:b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Конструирование по условиям</a:t>
            </a:r>
            <a:b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4.Конструирование по простейшим чертежам и наглядным схемам</a:t>
            </a:r>
            <a:b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5.Конструирование по замыслу</a:t>
            </a:r>
            <a: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1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6.Конструирование по теме</a:t>
            </a:r>
            <a: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7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шш\Pictures\l1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537" y="3789040"/>
            <a:ext cx="3209925" cy="2448272"/>
          </a:xfrm>
          <a:prstGeom prst="rect">
            <a:avLst/>
          </a:prstGeom>
          <a:noFill/>
        </p:spPr>
      </p:pic>
      <p:pic>
        <p:nvPicPr>
          <p:cNvPr id="8195" name="Picture 3" descr="C:\Users\шш\Pictures\l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7775" y="3789040"/>
            <a:ext cx="3219450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064896" cy="5112568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Использование LEGO в образовательном процессе</a:t>
            </a:r>
            <a:r>
              <a:rPr lang="ru-RU" sz="22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конструирование легко интегрируется практически со всеми областями образовательной деятельности и всесторонне развивает детей.  Его можно включать как элемент в структуру НОД  по «Речевому развитию», «Чтению художественной литературы»,  «Развитию элементарных математических представлений»,  и др.</a:t>
            </a:r>
            <a:b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-элементы могут быть использованы в дидактических играх и упражнениях, направленных на развитие речи, мышления, памяти, тактильное восприятие. Например:«Чудесный мешочек», «Запомни и повтори»  и др.</a:t>
            </a:r>
            <a:b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	Самостоятельная конструктивная игровая деятельность детей дошкольного возраста отличается несформированностью и требует не только руководства со стороны педагога, но и определенного коррекционно-развивающего воздействия на детей.</a:t>
            </a:r>
            <a:r>
              <a:rPr lang="ru-RU" sz="2200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36904" cy="2376264"/>
          </a:xfrm>
        </p:spPr>
        <p:txBody>
          <a:bodyPr>
            <a:normAutofit fontScale="90000"/>
          </a:bodyPr>
          <a:lstStyle/>
          <a:p>
            <a:r>
              <a:rPr lang="ru-RU" sz="27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Наглядные модели создаются в ходе разных видов деятельности.   Созданные </a:t>
            </a:r>
            <a:r>
              <a:rPr lang="en-US" sz="27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ru-RU" sz="2700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постройки дети используют в сюжетно-ролевых играх, в играх- театрализациях. Они создают условия для развития речи, творчества и благоприятно влияют на эмоциональную сферу.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шш\Desktop\ддсс\IMG_26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3812232" cy="3024336"/>
          </a:xfrm>
          <a:prstGeom prst="rect">
            <a:avLst/>
          </a:prstGeom>
          <a:noFill/>
        </p:spPr>
      </p:pic>
      <p:pic>
        <p:nvPicPr>
          <p:cNvPr id="10243" name="Picture 3" descr="C:\Users\шш\Desktop\ддсс\IMG_26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852936"/>
            <a:ext cx="3812232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rmAutofit/>
          </a:bodyPr>
          <a:lstStyle/>
          <a:p>
            <a:r>
              <a:rPr lang="ru-RU" sz="3100" dirty="0">
                <a:solidFill>
                  <a:schemeClr val="tx2"/>
                </a:solidFill>
              </a:rPr>
              <a:t>Разнообразие </a:t>
            </a:r>
            <a:r>
              <a:rPr lang="ru-RU" sz="3100" b="1" dirty="0">
                <a:solidFill>
                  <a:schemeClr val="tx2"/>
                </a:solidFill>
              </a:rPr>
              <a:t>LEGO </a:t>
            </a:r>
            <a:r>
              <a:rPr lang="ru-RU" sz="3100" dirty="0">
                <a:solidFill>
                  <a:schemeClr val="tx2"/>
                </a:solidFill>
              </a:rPr>
              <a:t>конструкторов позволяет заниматься с обучающимися разного возраста и различных образовательных возможностей.</a:t>
            </a:r>
            <a:r>
              <a:rPr lang="ru-RU" sz="2000" dirty="0">
                <a:solidFill>
                  <a:schemeClr val="tx2"/>
                </a:solidFill>
              </a:rPr>
              <a:t/>
            </a:r>
            <a:br>
              <a:rPr lang="ru-RU" sz="2000" dirty="0">
                <a:solidFill>
                  <a:schemeClr val="tx2"/>
                </a:solidFill>
              </a:rPr>
            </a:b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11266" name="Picture 2" descr="C:\Users\шш\Desktop\лего-констркирование\IMG_32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348880"/>
            <a:ext cx="3750568" cy="3028950"/>
          </a:xfrm>
          <a:prstGeom prst="rect">
            <a:avLst/>
          </a:prstGeom>
          <a:noFill/>
        </p:spPr>
      </p:pic>
      <p:pic>
        <p:nvPicPr>
          <p:cNvPr id="11267" name="Picture 3" descr="C:\Users\шш\Desktop\лего-констркирование\IMG_32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348706"/>
            <a:ext cx="3740224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Users\шш\Pictures\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24744"/>
            <a:ext cx="7632848" cy="2016224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С малышами 3–4 лет используются 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</a:rPr>
              <a:t>LEGO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-наборы с крупными элементами и простыми соединениями деталей.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12290" name="Picture 2" descr="C:\Users\шш\Documents\Рисунок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780928"/>
            <a:ext cx="3596208" cy="3096344"/>
          </a:xfrm>
          <a:prstGeom prst="rect">
            <a:avLst/>
          </a:prstGeom>
          <a:noFill/>
        </p:spPr>
      </p:pic>
      <p:pic>
        <p:nvPicPr>
          <p:cNvPr id="12291" name="Picture 3" descr="C:\Users\шш\Documents\Рисунок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7653" y="2636912"/>
            <a:ext cx="3379694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Users\шш\Pictures\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88840"/>
            <a:ext cx="6624736" cy="1656184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7030A0"/>
                </a:solidFill>
              </a:rPr>
              <a:t>С детьми 4–5 лет конструирование усложняется, используются элементы среднего размера, применяются более сложные варианты соединения деталей. В средней группе используются цветные фото и картинки с изображениями моделей, по которым дети должны выполнить постройку. Созидательная деятельность осуществляется по теме, образцу, замыслу и простейшим условиям.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3314" name="Picture 2" descr="C:\Users\шш\Documents\Рисунок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861048"/>
            <a:ext cx="3884240" cy="2376264"/>
          </a:xfrm>
          <a:prstGeom prst="rect">
            <a:avLst/>
          </a:prstGeom>
          <a:noFill/>
        </p:spPr>
      </p:pic>
      <p:pic>
        <p:nvPicPr>
          <p:cNvPr id="13315" name="Picture 3" descr="C:\Users\шш\Documents\Рисунок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77653" y="3789040"/>
            <a:ext cx="3379694" cy="2376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7920880" cy="373042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В 6–7 лет для технического творчества предлагаются разнообразные виды </a:t>
            </a:r>
            <a:r>
              <a:rPr lang="en-US" sz="2400" dirty="0">
                <a:solidFill>
                  <a:srgbClr val="00B050"/>
                </a:solidFill>
              </a:rPr>
              <a:t>LEGO</a:t>
            </a:r>
            <a:r>
              <a:rPr lang="ru-RU" sz="2400" dirty="0">
                <a:solidFill>
                  <a:srgbClr val="00B050"/>
                </a:solidFill>
              </a:rPr>
              <a:t>-конструкторов, от крупных с простыми соединениями элементов до самых миниатюрных со сложной техникой исполнения. В работе со старшими дошкольниками можно использовать задания в виде графических схем, усложнённые модели будущих построек, работу по замыслу, условиям, разнообразные тематические задания.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4338" name="Picture 2" descr="C:\Users\шш\Documents\Рисунок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429000"/>
            <a:ext cx="3672408" cy="3024336"/>
          </a:xfrm>
          <a:prstGeom prst="rect">
            <a:avLst/>
          </a:prstGeom>
          <a:noFill/>
        </p:spPr>
      </p:pic>
      <p:pic>
        <p:nvPicPr>
          <p:cNvPr id="14339" name="Picture 3" descr="C:\Users\шш\Documents\Рисунок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0441" y="3429000"/>
            <a:ext cx="3737983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шш\Pictures\l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692696"/>
            <a:ext cx="5652120" cy="590465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настоящее время большую популярность в работе с дошкольниками приобретает </a:t>
            </a: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робототехника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Сегодняшним дошкольникам предстоит работать по профессиям, которых еще нет; решать задачи, о которых можно только догадываться; использовать новейшие технологии и изучать новое. Поэтому в настоящее время образовательная робототехника в детском саду приобретает все большую значимость и актуальность. Занятия по робототехнике знакомят детей с законами реального мира, учат применять теоретические знания на практике, развивают наблюдательность, мышление, сообразительность.</a:t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36712"/>
            <a:ext cx="7488832" cy="108012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7030A0"/>
                </a:solidFill>
              </a:rPr>
              <a:t>Условно робототехнику можно разделить на два модуля.</a:t>
            </a:r>
            <a:br>
              <a:rPr lang="ru-RU" sz="3600" dirty="0">
                <a:solidFill>
                  <a:srgbClr val="7030A0"/>
                </a:solidFill>
              </a:rPr>
            </a:br>
            <a:r>
              <a:rPr lang="ru-RU" sz="2000" dirty="0">
                <a:solidFill>
                  <a:srgbClr val="7030A0"/>
                </a:solidFill>
              </a:rPr>
              <a:t/>
            </a:r>
            <a:br>
              <a:rPr lang="ru-RU" sz="2000" dirty="0">
                <a:solidFill>
                  <a:srgbClr val="7030A0"/>
                </a:solidFill>
              </a:rPr>
            </a:br>
            <a:endParaRPr lang="ru-RU" sz="2000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700807"/>
            <a:ext cx="4104456" cy="1224137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Это готовые мини-роботы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99992" y="2708920"/>
            <a:ext cx="4032448" cy="648072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rgbClr val="00B0F0"/>
                </a:solidFill>
              </a:rPr>
              <a:t>и роботы собираемые из ЛЕГО</a:t>
            </a:r>
          </a:p>
          <a:p>
            <a:endParaRPr lang="ru-RU" dirty="0"/>
          </a:p>
        </p:txBody>
      </p:sp>
      <p:pic>
        <p:nvPicPr>
          <p:cNvPr id="16386" name="Picture 2" descr="C:\Users\шш\Documents\Рисунок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140" y="2996952"/>
            <a:ext cx="3458308" cy="3240360"/>
          </a:xfrm>
          <a:prstGeom prst="rect">
            <a:avLst/>
          </a:prstGeom>
          <a:noFill/>
        </p:spPr>
      </p:pic>
      <p:pic>
        <p:nvPicPr>
          <p:cNvPr id="16387" name="Picture 3" descr="C:\Users\шш\Documents\Рисунок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5791" y="3356992"/>
            <a:ext cx="3140242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931224" cy="2952328"/>
          </a:xfrm>
        </p:spPr>
        <p:txBody>
          <a:bodyPr>
            <a:normAutofit/>
          </a:bodyPr>
          <a:lstStyle/>
          <a:p>
            <a:r>
              <a:rPr lang="ru-RU" sz="2200" dirty="0">
                <a:solidFill>
                  <a:srgbClr val="002060"/>
                </a:solidFill>
              </a:rPr>
              <a:t>Комплект мини-роботов «Умная пчелка». Такой прибор, как робот </a:t>
            </a:r>
            <a:r>
              <a:rPr lang="ru-RU" sz="2200" dirty="0" err="1">
                <a:solidFill>
                  <a:srgbClr val="002060"/>
                </a:solidFill>
              </a:rPr>
              <a:t>bee</a:t>
            </a:r>
            <a:r>
              <a:rPr lang="ru-RU" sz="2200" dirty="0">
                <a:solidFill>
                  <a:srgbClr val="002060"/>
                </a:solidFill>
              </a:rPr>
              <a:t> </a:t>
            </a:r>
            <a:r>
              <a:rPr lang="ru-RU" sz="2200" dirty="0" err="1">
                <a:solidFill>
                  <a:srgbClr val="002060"/>
                </a:solidFill>
              </a:rPr>
              <a:t>bot</a:t>
            </a:r>
            <a:r>
              <a:rPr lang="ru-RU" sz="2200" dirty="0">
                <a:solidFill>
                  <a:srgbClr val="002060"/>
                </a:solidFill>
              </a:rPr>
              <a:t>, относится к классу образовательной робототехники. Электронный, с возможностью программирования, прибор отлично подойдет для использования у детей дошкольного возраста. Дети играют с удовольствием, благодаря привлекательному дизайну и интуитивно понятному управлению.</a:t>
            </a:r>
            <a:r>
              <a:rPr lang="ru-RU" sz="2000" dirty="0">
                <a:solidFill>
                  <a:srgbClr val="002060"/>
                </a:solidFill>
              </a:rPr>
              <a:t/>
            </a:r>
            <a:br>
              <a:rPr lang="ru-RU" sz="2000" dirty="0">
                <a:solidFill>
                  <a:srgbClr val="002060"/>
                </a:solidFill>
              </a:rPr>
            </a:b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7410" name="Picture 2" descr="C:\Users\шш\Documents\Рисунок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829" y="3717032"/>
            <a:ext cx="3469341" cy="2592288"/>
          </a:xfrm>
          <a:prstGeom prst="rect">
            <a:avLst/>
          </a:prstGeom>
          <a:noFill/>
        </p:spPr>
      </p:pic>
      <p:pic>
        <p:nvPicPr>
          <p:cNvPr id="17411" name="Picture 3" descr="C:\Users\шш\Documents\Рисунок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1375" y="3645025"/>
            <a:ext cx="3472249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Users\шш\Pictures\l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980728"/>
            <a:ext cx="7715200" cy="252028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Собираемые роботы из ЛЕГО представлены моделью ЛЕГО </a:t>
            </a:r>
            <a:r>
              <a:rPr lang="ru-RU" sz="2400" dirty="0" err="1">
                <a:solidFill>
                  <a:srgbClr val="00B050"/>
                </a:solidFill>
              </a:rPr>
              <a:t>WeDo</a:t>
            </a:r>
            <a:r>
              <a:rPr lang="ru-RU" sz="2400" dirty="0">
                <a:solidFill>
                  <a:srgbClr val="00B050"/>
                </a:solidFill>
              </a:rPr>
              <a:t> (что в переводе означает «мы делаем»). Данный конструктор позволяет строить модели машин и животных, программировать их действия и поведение.</a:t>
            </a:r>
            <a:br>
              <a:rPr lang="ru-RU" sz="2400" dirty="0">
                <a:solidFill>
                  <a:srgbClr val="00B050"/>
                </a:solidFill>
              </a:rPr>
            </a:br>
            <a:endParaRPr lang="ru-RU" sz="2400" dirty="0">
              <a:solidFill>
                <a:srgbClr val="00B050"/>
              </a:solidFill>
            </a:endParaRPr>
          </a:p>
        </p:txBody>
      </p:sp>
      <p:pic>
        <p:nvPicPr>
          <p:cNvPr id="18434" name="Picture 2" descr="C:\Users\шш\Documents\Рисунок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445" y="3140968"/>
            <a:ext cx="8221109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шш\Pictures\l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992888" cy="4104456"/>
          </a:xfrm>
        </p:spPr>
        <p:txBody>
          <a:bodyPr>
            <a:normAutofit fontScale="90000"/>
          </a:bodyPr>
          <a:lstStyle/>
          <a:p>
            <a:r>
              <a:rPr lang="ru-RU" sz="2200" dirty="0">
                <a:solidFill>
                  <a:srgbClr val="7030A0"/>
                </a:solidFill>
              </a:rPr>
              <a:t>Таким образом, актуальность Лего-технологии и робототехники значима в </a:t>
            </a:r>
            <a:r>
              <a:rPr lang="ru-RU" sz="2200">
                <a:solidFill>
                  <a:srgbClr val="7030A0"/>
                </a:solidFill>
              </a:rPr>
              <a:t>дошкольном образовании, </a:t>
            </a:r>
            <a:r>
              <a:rPr lang="ru-RU" sz="2200" dirty="0">
                <a:solidFill>
                  <a:srgbClr val="7030A0"/>
                </a:solidFill>
              </a:rPr>
              <a:t>так как:</a:t>
            </a:r>
            <a:br>
              <a:rPr lang="ru-RU" sz="2200" dirty="0">
                <a:solidFill>
                  <a:srgbClr val="7030A0"/>
                </a:solidFill>
              </a:rPr>
            </a:br>
            <a:r>
              <a:rPr lang="ru-RU" sz="2200" dirty="0">
                <a:solidFill>
                  <a:srgbClr val="7030A0"/>
                </a:solidFill>
              </a:rPr>
              <a:t>- являются великолепным средством для интеллектуального развития дошкольников, обеспечивающих интеграцию образовательных областей предусмотренных программой;</a:t>
            </a:r>
            <a:br>
              <a:rPr lang="ru-RU" sz="2200" dirty="0">
                <a:solidFill>
                  <a:srgbClr val="7030A0"/>
                </a:solidFill>
              </a:rPr>
            </a:br>
            <a:r>
              <a:rPr lang="ru-RU" sz="2200" dirty="0">
                <a:solidFill>
                  <a:srgbClr val="7030A0"/>
                </a:solidFill>
              </a:rPr>
              <a:t>- позволяют педагогу сочетать образование, воспитание и развитие дошкольников в режиме игры (учиться и обучаться в игре);</a:t>
            </a:r>
            <a:br>
              <a:rPr lang="ru-RU" sz="2200" dirty="0">
                <a:solidFill>
                  <a:srgbClr val="7030A0"/>
                </a:solidFill>
              </a:rPr>
            </a:br>
            <a:r>
              <a:rPr lang="ru-RU" sz="2200" dirty="0">
                <a:solidFill>
                  <a:srgbClr val="7030A0"/>
                </a:solidFill>
              </a:rPr>
              <a:t>- формируют познавательную активность, способствует воспитанию социально-активной личности, формирует навыки общения и сотворчества;</a:t>
            </a:r>
            <a:br>
              <a:rPr lang="ru-RU" sz="2200" dirty="0">
                <a:solidFill>
                  <a:srgbClr val="7030A0"/>
                </a:solidFill>
              </a:rPr>
            </a:br>
            <a:r>
              <a:rPr lang="ru-RU" sz="2200" dirty="0">
                <a:solidFill>
                  <a:srgbClr val="7030A0"/>
                </a:solidFill>
              </a:rPr>
              <a:t>- объединяют игру с исследовательской и экспериментальной деятельностью, предоставляют ребенку возможность экспериментировать и созидать свой собственный мир</a:t>
            </a:r>
            <a:r>
              <a:rPr lang="ru-RU" sz="2200" dirty="0"/>
              <a:t>, </a:t>
            </a:r>
            <a:r>
              <a:rPr lang="ru-RU" sz="2200" dirty="0">
                <a:solidFill>
                  <a:srgbClr val="7030A0"/>
                </a:solidFill>
              </a:rPr>
              <a:t>где нет </a:t>
            </a:r>
            <a:r>
              <a:rPr lang="ru-RU" sz="2400" dirty="0">
                <a:solidFill>
                  <a:srgbClr val="7030A0"/>
                </a:solidFill>
              </a:rPr>
              <a:t>границ.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9458" name="Picture 2" descr="C:\Users\шш\Documents\Рисунок1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4270" y="4797152"/>
            <a:ext cx="4455459" cy="2060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471</Words>
  <Application>Microsoft Office PowerPoint</Application>
  <PresentationFormat>Экран (4:3)</PresentationFormat>
  <Paragraphs>23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Тема Office</vt:lpstr>
      <vt:lpstr>«LEGO- конструирование и робототехника в ДОУ</vt:lpstr>
      <vt:lpstr>В современном мире мы, педагоги, стремимся использовать разнообразные приемы и методы обучения и воспитания, понимая, что сами должны обучаться современным технологиям, ведь наши воспитанники живут в мире компьютеров, Интернета, электроники и автоматики. Они хотят видеть это и в образовательной деятельности, изучать, использовать, понимать. Одним из таких современных методов считается совместная (дошкольники, педагоги и родители) интеграционная деятельность – LEGO - конструирование.   </vt:lpstr>
      <vt:lpstr>  LEGO - технология – это совокупность приемов и способов конструирования, направленных на реализацию конкретной образовательной цели через систему тщательно продуманных заданий, из разнообразных конструкторов LEGO. Она объединяет в себе элементы игры и экспериментирования. Её  можно использовать в работе с детьми от 3 до 7 лет.  </vt:lpstr>
      <vt:lpstr>Цель LEGO - конструирования  Содействовать развитию у детей дошкольного возраста способностей к техническому творчеству, предоставить им возможность творческой самореализации посредством овладения LEGO -конструированием.  </vt:lpstr>
      <vt:lpstr>Принципы   LEGO - конструирования </vt:lpstr>
      <vt:lpstr>-  от простого к сложному; - учет возрастных особенностей детей  - учёт индивидуальных возможностей детей в освоении коммуникативных и конструктивных навыков; - активности и созидательности - использование эффективных методов и целенаправленной деятельности, направленных на развитие творческих способностей детей; - комплексности решения задач - решение конструктивных задач в разных видах деятельности: игровой, познавательной, речевой; - результативности и гарантированности - реализация прав ребёнка на получение помощи и поддержки, гарантии положительного результата независимо от возраста и уровня развития детей. </vt:lpstr>
      <vt:lpstr>Формы  организации обучения дошкольников конструированию  1. Конструирование по образцу 2.Конструирование по модели 3. Конструирование по условиям 4.Конструирование по простейшим чертежам и наглядным схемам 5.Конструирование по замыслу 6.Конструирование по теме   </vt:lpstr>
      <vt:lpstr>Использование LEGO в образовательном процессе    LEGO- конструирование легко интегрируется практически со всеми областями образовательной деятельности и всесторонне развивает детей.  Его можно включать как элемент в структуру НОД  по «Речевому развитию», «Чтению художественной литературы»,  «Развитию элементарных математических представлений»,  и др.  LEGO-элементы могут быть использованы в дидактических играх и упражнениях, направленных на развитие речи, мышления, памяти, тактильное восприятие. Например:«Чудесный мешочек», «Запомни и повтори»  и др.  Самостоятельная конструктивная игровая деятельность детей дошкольного возраста отличается несформированностью и требует не только руководства со стороны педагога, но и определенного коррекционно-развивающего воздействия на детей.     </vt:lpstr>
      <vt:lpstr>Наглядные модели создаются в ходе разных видов деятельности.   Созданные LEGO - постройки дети используют в сюжетно-ролевых играх, в играх- театрализациях. Они создают условия для развития речи, творчества и благоприятно влияют на эмоциональную сферу. </vt:lpstr>
      <vt:lpstr>Разнообразие LEGO конструкторов позволяет заниматься с обучающимися разного возраста и различных образовательных возможностей. </vt:lpstr>
      <vt:lpstr>С малышами 3–4 лет используются LEGO-наборы с крупными элементами и простыми соединениями деталей. </vt:lpstr>
      <vt:lpstr>С детьми 4–5 лет конструирование усложняется, используются элементы среднего размера, применяются более сложные варианты соединения деталей. В средней группе используются цветные фото и картинки с изображениями моделей, по которым дети должны выполнить постройку. Созидательная деятельность осуществляется по теме, образцу, замыслу и простейшим условиям.  </vt:lpstr>
      <vt:lpstr>В 6–7 лет для технического творчества предлагаются разнообразные виды LEGO-конструкторов, от крупных с простыми соединениями элементов до самых миниатюрных со сложной техникой исполнения. В работе со старшими дошкольниками можно использовать задания в виде графических схем, усложнённые модели будущих построек, работу по замыслу, условиям, разнообразные тематические задания. </vt:lpstr>
      <vt:lpstr>В настоящее время большую популярность в работе с дошкольниками приобретает робототехника. Сегодняшним дошкольникам предстоит работать по профессиям, которых еще нет; решать задачи, о которых можно только догадываться; использовать новейшие технологии и изучать новое. Поэтому в настоящее время образовательная робототехника в детском саду приобретает все большую значимость и актуальность. Занятия по робототехнике знакомят детей с законами реального мира, учат применять теоретические знания на практике, развивают наблюдательность, мышление, сообразительность.  </vt:lpstr>
      <vt:lpstr>Условно робототехнику можно разделить на два модуля.  </vt:lpstr>
      <vt:lpstr>Комплект мини-роботов «Умная пчелка». Такой прибор, как робот bee bot, относится к классу образовательной робототехники. Электронный, с возможностью программирования, прибор отлично подойдет для использования у детей дошкольного возраста. Дети играют с удовольствием, благодаря привлекательному дизайну и интуитивно понятному управлению. </vt:lpstr>
      <vt:lpstr>Собираемые роботы из ЛЕГО представлены моделью ЛЕГО WeDo (что в переводе означает «мы делаем»). Данный конструктор позволяет строить модели машин и животных, программировать их действия и поведение. </vt:lpstr>
      <vt:lpstr>Таким образом, актуальность Лего-технологии и робототехники значима в дошкольном образовании, так как: - являются великолепным средством для интеллектуального развития дошкольников, обеспечивающих интеграцию образовательных областей предусмотренных программой; - позволяют педагогу сочетать образование, воспитание и развитие дошкольников в режиме игры (учиться и обучаться в игре); - формируют познавательную активность, способствует воспитанию социально-активной личности, формирует навыки общения и сотворчества; - объединяют игру с исследовательской и экспериментальной деятельностью, предоставляют ребенку возможность экспериментировать и созидать свой собственный мир, где нет границ.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Windows User</dc:creator>
  <cp:lastModifiedBy>Назаренко Вячеслав</cp:lastModifiedBy>
  <cp:revision>40</cp:revision>
  <dcterms:created xsi:type="dcterms:W3CDTF">2019-09-30T12:30:27Z</dcterms:created>
  <dcterms:modified xsi:type="dcterms:W3CDTF">2019-11-18T15:55:12Z</dcterms:modified>
</cp:coreProperties>
</file>