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DB59C-70AF-4598-AD0A-F7441A064265}" type="datetimeFigureOut">
              <a:rPr lang="ru-RU" smtClean="0"/>
              <a:pPr/>
              <a:t>23.06.2018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65AE5-5F53-4E0E-BBA9-B8CF1A8ACA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DB59C-70AF-4598-AD0A-F7441A064265}" type="datetimeFigureOut">
              <a:rPr lang="ru-RU" smtClean="0"/>
              <a:pPr/>
              <a:t>23.06.2018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65AE5-5F53-4E0E-BBA9-B8CF1A8ACA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DB59C-70AF-4598-AD0A-F7441A064265}" type="datetimeFigureOut">
              <a:rPr lang="ru-RU" smtClean="0"/>
              <a:pPr/>
              <a:t>23.06.2018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65AE5-5F53-4E0E-BBA9-B8CF1A8ACA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DB59C-70AF-4598-AD0A-F7441A064265}" type="datetimeFigureOut">
              <a:rPr lang="ru-RU" smtClean="0"/>
              <a:pPr/>
              <a:t>23.06.2018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65AE5-5F53-4E0E-BBA9-B8CF1A8ACA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DB59C-70AF-4598-AD0A-F7441A064265}" type="datetimeFigureOut">
              <a:rPr lang="ru-RU" smtClean="0"/>
              <a:pPr/>
              <a:t>23.06.2018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65AE5-5F53-4E0E-BBA9-B8CF1A8ACA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DB59C-70AF-4598-AD0A-F7441A064265}" type="datetimeFigureOut">
              <a:rPr lang="ru-RU" smtClean="0"/>
              <a:pPr/>
              <a:t>23.06.2018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65AE5-5F53-4E0E-BBA9-B8CF1A8ACA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DB59C-70AF-4598-AD0A-F7441A064265}" type="datetimeFigureOut">
              <a:rPr lang="ru-RU" smtClean="0"/>
              <a:pPr/>
              <a:t>23.06.2018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65AE5-5F53-4E0E-BBA9-B8CF1A8ACA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DB59C-70AF-4598-AD0A-F7441A064265}" type="datetimeFigureOut">
              <a:rPr lang="ru-RU" smtClean="0"/>
              <a:pPr/>
              <a:t>23.06.2018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65AE5-5F53-4E0E-BBA9-B8CF1A8ACA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DB59C-70AF-4598-AD0A-F7441A064265}" type="datetimeFigureOut">
              <a:rPr lang="ru-RU" smtClean="0"/>
              <a:pPr/>
              <a:t>23.06.2018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65AE5-5F53-4E0E-BBA9-B8CF1A8ACA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DB59C-70AF-4598-AD0A-F7441A064265}" type="datetimeFigureOut">
              <a:rPr lang="ru-RU" smtClean="0"/>
              <a:pPr/>
              <a:t>23.06.2018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65AE5-5F53-4E0E-BBA9-B8CF1A8ACA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DB59C-70AF-4598-AD0A-F7441A064265}" type="datetimeFigureOut">
              <a:rPr lang="ru-RU" smtClean="0"/>
              <a:pPr/>
              <a:t>23.06.2018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65AE5-5F53-4E0E-BBA9-B8CF1A8ACA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DB59C-70AF-4598-AD0A-F7441A064265}" type="datetimeFigureOut">
              <a:rPr lang="ru-RU" smtClean="0"/>
              <a:pPr/>
              <a:t>23.06.2018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465AE5-5F53-4E0E-BBA9-B8CF1A8ACA6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Relationship Id="rId9" Type="http://schemas.openxmlformats.org/officeDocument/2006/relationships/image" Target="../media/image5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10" Type="http://schemas.openxmlformats.org/officeDocument/2006/relationships/image" Target="../media/image60.jpeg"/><Relationship Id="rId4" Type="http://schemas.openxmlformats.org/officeDocument/2006/relationships/image" Target="../media/image54.jpeg"/><Relationship Id="rId9" Type="http://schemas.openxmlformats.org/officeDocument/2006/relationships/image" Target="../media/image5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2915816" y="1124744"/>
            <a:ext cx="5616624" cy="2736304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Monotype Corsiva" pitchFamily="66" charset="0"/>
              </a:rPr>
              <a:t>Проект по нравственно-патриотическому воспитанию</a:t>
            </a:r>
            <a:r>
              <a:rPr lang="ru-RU" sz="3600" dirty="0">
                <a:solidFill>
                  <a:srgbClr val="0070C0"/>
                </a:solidFill>
                <a:latin typeface="Monotype Corsiva" pitchFamily="66" charset="0"/>
              </a:rPr>
              <a:t/>
            </a:r>
            <a:br>
              <a:rPr lang="ru-RU" sz="3600" dirty="0">
                <a:solidFill>
                  <a:srgbClr val="0070C0"/>
                </a:solidFill>
                <a:latin typeface="Monotype Corsiva" pitchFamily="66" charset="0"/>
              </a:rPr>
            </a:br>
            <a:r>
              <a:rPr lang="ru-RU" sz="3600" b="1" dirty="0">
                <a:solidFill>
                  <a:srgbClr val="0070C0"/>
                </a:solidFill>
                <a:latin typeface="Monotype Corsiva" pitchFamily="66" charset="0"/>
              </a:rPr>
              <a:t>"В гостях у сказки"</a:t>
            </a:r>
            <a:r>
              <a:rPr lang="ru-RU" sz="3600" dirty="0">
                <a:solidFill>
                  <a:srgbClr val="0070C0"/>
                </a:solidFill>
                <a:latin typeface="Monotype Corsiva" pitchFamily="66" charset="0"/>
              </a:rPr>
              <a:t/>
            </a:r>
            <a:br>
              <a:rPr lang="ru-RU" sz="3600" dirty="0">
                <a:solidFill>
                  <a:srgbClr val="0070C0"/>
                </a:solidFill>
                <a:latin typeface="Monotype Corsiva" pitchFamily="66" charset="0"/>
              </a:rPr>
            </a:br>
            <a:r>
              <a:rPr lang="ru-RU" sz="3600" b="1" dirty="0">
                <a:solidFill>
                  <a:srgbClr val="0070C0"/>
                </a:solidFill>
                <a:latin typeface="Monotype Corsiva" pitchFamily="66" charset="0"/>
              </a:rPr>
              <a:t>для детей средней и подготовительной групп</a:t>
            </a:r>
            <a:endParaRPr lang="ru-RU" sz="3600" dirty="0">
              <a:solidFill>
                <a:srgbClr val="0070C0"/>
              </a:solidFill>
              <a:latin typeface="Monotype Corsiva" pitchFamily="66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555776" y="3886200"/>
            <a:ext cx="6480720" cy="1752600"/>
          </a:xfrm>
        </p:spPr>
        <p:txBody>
          <a:bodyPr>
            <a:normAutofit fontScale="62500" lnSpcReduction="20000"/>
          </a:bodyPr>
          <a:lstStyle/>
          <a:p>
            <a:r>
              <a:rPr lang="ru-RU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Подготовили и провели воспитатели</a:t>
            </a:r>
          </a:p>
          <a:p>
            <a:r>
              <a:rPr lang="ru-RU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МБДОУ "Детский сад комбинированного вида № 15"</a:t>
            </a:r>
          </a:p>
          <a:p>
            <a:r>
              <a:rPr lang="ru-RU" b="1" dirty="0" err="1">
                <a:solidFill>
                  <a:srgbClr val="00B0F0"/>
                </a:solidFill>
                <a:latin typeface="Monotype Corsiva" pitchFamily="66" charset="0"/>
                <a:cs typeface="Times New Roman" pitchFamily="18" charset="0"/>
              </a:rPr>
              <a:t>Рудь</a:t>
            </a:r>
            <a:r>
              <a:rPr lang="ru-RU" b="1" dirty="0">
                <a:solidFill>
                  <a:srgbClr val="00B0F0"/>
                </a:solidFill>
                <a:latin typeface="Monotype Corsiva" pitchFamily="66" charset="0"/>
                <a:cs typeface="Times New Roman" pitchFamily="18" charset="0"/>
              </a:rPr>
              <a:t> Светлана Анатольевна</a:t>
            </a:r>
          </a:p>
          <a:p>
            <a:r>
              <a:rPr lang="ru-RU" b="1" dirty="0">
                <a:solidFill>
                  <a:srgbClr val="00B0F0"/>
                </a:solidFill>
                <a:latin typeface="Monotype Corsiva" pitchFamily="66" charset="0"/>
                <a:cs typeface="Times New Roman" pitchFamily="18" charset="0"/>
              </a:rPr>
              <a:t>Куликова Ольга Николаевна</a:t>
            </a:r>
          </a:p>
          <a:p>
            <a:r>
              <a:rPr lang="ru-RU" b="1" dirty="0" err="1">
                <a:solidFill>
                  <a:srgbClr val="00B0F0"/>
                </a:solidFill>
                <a:latin typeface="Monotype Corsiva" pitchFamily="66" charset="0"/>
                <a:cs typeface="Times New Roman" pitchFamily="18" charset="0"/>
              </a:rPr>
              <a:t>Жерикова</a:t>
            </a:r>
            <a:r>
              <a:rPr lang="ru-RU" b="1" dirty="0">
                <a:solidFill>
                  <a:srgbClr val="00B0F0"/>
                </a:solidFill>
                <a:latin typeface="Monotype Corsiva" pitchFamily="66" charset="0"/>
                <a:cs typeface="Times New Roman" pitchFamily="18" charset="0"/>
              </a:rPr>
              <a:t> Наталья Владимировна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latin typeface="Comic Sans MS" pitchFamily="66" charset="0"/>
              </a:rPr>
              <a:t>5. Дидактические игры и игры в настольный театр средней и подготовительной групп</a:t>
            </a:r>
            <a:endParaRPr lang="ru-RU" sz="1800" b="1" dirty="0">
              <a:latin typeface="Comic Sans MS" pitchFamily="66" charset="0"/>
            </a:endParaRPr>
          </a:p>
        </p:txBody>
      </p:sp>
      <p:pic>
        <p:nvPicPr>
          <p:cNvPr id="3" name="Рисунок 2" descr="IMG_37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2060848"/>
            <a:ext cx="1115616" cy="845645"/>
          </a:xfrm>
          <a:prstGeom prst="rect">
            <a:avLst/>
          </a:prstGeom>
        </p:spPr>
      </p:pic>
      <p:pic>
        <p:nvPicPr>
          <p:cNvPr id="4" name="Рисунок 3" descr="IMG_37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972108"/>
            <a:ext cx="3851920" cy="2888940"/>
          </a:xfrm>
          <a:prstGeom prst="rect">
            <a:avLst/>
          </a:prstGeom>
        </p:spPr>
      </p:pic>
      <p:pic>
        <p:nvPicPr>
          <p:cNvPr id="5" name="Рисунок 4" descr="SAM_164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0152" y="764704"/>
            <a:ext cx="3203848" cy="2402886"/>
          </a:xfrm>
          <a:prstGeom prst="rect">
            <a:avLst/>
          </a:prstGeom>
        </p:spPr>
      </p:pic>
      <p:pic>
        <p:nvPicPr>
          <p:cNvPr id="6" name="Рисунок 5" descr="SAM_164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5976" y="4077072"/>
            <a:ext cx="3563888" cy="2672916"/>
          </a:xfrm>
          <a:prstGeom prst="rect">
            <a:avLst/>
          </a:prstGeom>
        </p:spPr>
      </p:pic>
      <p:pic>
        <p:nvPicPr>
          <p:cNvPr id="7" name="Рисунок 6" descr="SAM_180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51920" y="1772816"/>
            <a:ext cx="3131840" cy="2348880"/>
          </a:xfrm>
          <a:prstGeom prst="rect">
            <a:avLst/>
          </a:prstGeom>
        </p:spPr>
      </p:pic>
      <p:pic>
        <p:nvPicPr>
          <p:cNvPr id="8" name="Рисунок 7" descr="IMG_370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3888432"/>
            <a:ext cx="3899925" cy="29249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MG_387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27776" y="620688"/>
            <a:ext cx="2016224" cy="26882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Comic Sans MS" pitchFamily="66" charset="0"/>
              </a:rPr>
              <a:t>6. Развлечения для детей средней и подготовительной групп</a:t>
            </a:r>
            <a:endParaRPr lang="ru-RU" sz="1800" b="1" dirty="0">
              <a:latin typeface="Comic Sans MS" pitchFamily="66" charset="0"/>
            </a:endParaRPr>
          </a:p>
        </p:txBody>
      </p:sp>
      <p:pic>
        <p:nvPicPr>
          <p:cNvPr id="3" name="Рисунок 2" descr="IMG_37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39752" y="764704"/>
            <a:ext cx="2520280" cy="1890210"/>
          </a:xfrm>
          <a:prstGeom prst="rect">
            <a:avLst/>
          </a:prstGeom>
        </p:spPr>
      </p:pic>
      <p:pic>
        <p:nvPicPr>
          <p:cNvPr id="5" name="Рисунок 4" descr="IMG_37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1484784"/>
            <a:ext cx="2952328" cy="2214246"/>
          </a:xfrm>
          <a:prstGeom prst="rect">
            <a:avLst/>
          </a:prstGeom>
        </p:spPr>
      </p:pic>
      <p:pic>
        <p:nvPicPr>
          <p:cNvPr id="6" name="Рисунок 5" descr="IMG_387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52120" y="620688"/>
            <a:ext cx="1728192" cy="2304256"/>
          </a:xfrm>
          <a:prstGeom prst="rect">
            <a:avLst/>
          </a:prstGeom>
        </p:spPr>
      </p:pic>
      <p:pic>
        <p:nvPicPr>
          <p:cNvPr id="10" name="Рисунок 9" descr="IMG_386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96136" y="3501008"/>
            <a:ext cx="2139702" cy="2852936"/>
          </a:xfrm>
          <a:prstGeom prst="rect">
            <a:avLst/>
          </a:prstGeom>
        </p:spPr>
      </p:pic>
      <p:pic>
        <p:nvPicPr>
          <p:cNvPr id="13" name="Рисунок 12" descr="SAM_184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004048" y="2636912"/>
            <a:ext cx="2171733" cy="1628800"/>
          </a:xfrm>
          <a:prstGeom prst="rect">
            <a:avLst/>
          </a:prstGeom>
        </p:spPr>
      </p:pic>
      <p:pic>
        <p:nvPicPr>
          <p:cNvPr id="14" name="Рисунок 13" descr="SAM_175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555776" y="4581128"/>
            <a:ext cx="3035829" cy="2276872"/>
          </a:xfrm>
          <a:prstGeom prst="rect">
            <a:avLst/>
          </a:prstGeom>
        </p:spPr>
      </p:pic>
      <p:pic>
        <p:nvPicPr>
          <p:cNvPr id="15" name="Рисунок 14" descr="SAM_1754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691680" y="3212976"/>
            <a:ext cx="2592288" cy="1944216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179512" y="908720"/>
            <a:ext cx="273630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Развлечение викторина «В гостях у сказки»</a:t>
            </a:r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164288" y="2924944"/>
            <a:ext cx="1979712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Развлечение на улице «Путешествие по сказкам»</a:t>
            </a:r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043608" y="5013176"/>
            <a:ext cx="1584176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Развлечение на физкультуре по сказке «Теремок»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5698976" cy="720080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latin typeface="Comic Sans MS" pitchFamily="66" charset="0"/>
              </a:rPr>
              <a:t>7. Театрализованная деятельность с разными вида театра и посещение мини- музея «Горница»</a:t>
            </a:r>
            <a:endParaRPr lang="ru-RU" sz="1800" b="1" dirty="0">
              <a:latin typeface="Comic Sans MS" pitchFamily="66" charset="0"/>
            </a:endParaRPr>
          </a:p>
        </p:txBody>
      </p:sp>
      <p:pic>
        <p:nvPicPr>
          <p:cNvPr id="3" name="Рисунок 2" descr="image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908720"/>
            <a:ext cx="2520279" cy="1690687"/>
          </a:xfrm>
          <a:prstGeom prst="rect">
            <a:avLst/>
          </a:prstGeom>
        </p:spPr>
      </p:pic>
      <p:pic>
        <p:nvPicPr>
          <p:cNvPr id="4" name="Рисунок 3" descr="im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204864"/>
            <a:ext cx="2448272" cy="1643840"/>
          </a:xfrm>
          <a:prstGeom prst="rect">
            <a:avLst/>
          </a:prstGeom>
        </p:spPr>
      </p:pic>
      <p:pic>
        <p:nvPicPr>
          <p:cNvPr id="5" name="Рисунок 4" descr="image (4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3487397"/>
            <a:ext cx="2811158" cy="1885819"/>
          </a:xfrm>
          <a:prstGeom prst="rect">
            <a:avLst/>
          </a:prstGeom>
        </p:spPr>
      </p:pic>
      <p:pic>
        <p:nvPicPr>
          <p:cNvPr id="6" name="Рисунок 5" descr="SAM_177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63888" y="764704"/>
            <a:ext cx="2448272" cy="1836204"/>
          </a:xfrm>
          <a:prstGeom prst="rect">
            <a:avLst/>
          </a:prstGeom>
        </p:spPr>
      </p:pic>
      <p:pic>
        <p:nvPicPr>
          <p:cNvPr id="7" name="Рисунок 6" descr="SAM_178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12160" y="548680"/>
            <a:ext cx="2627784" cy="1970838"/>
          </a:xfrm>
          <a:prstGeom prst="rect">
            <a:avLst/>
          </a:prstGeom>
        </p:spPr>
      </p:pic>
      <p:pic>
        <p:nvPicPr>
          <p:cNvPr id="8" name="Рисунок 7" descr="SAM_176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848539" y="4725144"/>
            <a:ext cx="2459765" cy="1844824"/>
          </a:xfrm>
          <a:prstGeom prst="rect">
            <a:avLst/>
          </a:prstGeom>
        </p:spPr>
      </p:pic>
      <p:pic>
        <p:nvPicPr>
          <p:cNvPr id="9" name="Рисунок 8" descr="SAM_1768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444208" y="2996952"/>
            <a:ext cx="2520280" cy="1890210"/>
          </a:xfrm>
          <a:prstGeom prst="rect">
            <a:avLst/>
          </a:prstGeom>
        </p:spPr>
      </p:pic>
      <p:pic>
        <p:nvPicPr>
          <p:cNvPr id="10" name="Рисунок 9" descr="SAM_176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923928" y="3140968"/>
            <a:ext cx="2555776" cy="1916832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683568" y="5157192"/>
            <a:ext cx="2016224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Перчаточный и </a:t>
            </a:r>
            <a:r>
              <a:rPr lang="ru-RU" dirty="0" err="1" smtClean="0"/>
              <a:t>варежковый</a:t>
            </a:r>
            <a:r>
              <a:rPr lang="ru-RU" dirty="0" smtClean="0"/>
              <a:t> театр, и червячки</a:t>
            </a: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364088" y="2420888"/>
            <a:ext cx="367240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Театр </a:t>
            </a:r>
            <a:r>
              <a:rPr lang="ru-RU" dirty="0" err="1" smtClean="0"/>
              <a:t>Би-ба-бо</a:t>
            </a:r>
            <a:r>
              <a:rPr lang="ru-RU" dirty="0" smtClean="0"/>
              <a:t> и Шапочки</a:t>
            </a: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308304" y="4941168"/>
            <a:ext cx="1728192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Мини-музей «Горница» рассказ сказки «Колосок»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IMG_369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5976" y="3140968"/>
            <a:ext cx="1347614" cy="1796819"/>
          </a:xfrm>
          <a:prstGeom prst="rect">
            <a:avLst/>
          </a:prstGeom>
        </p:spPr>
      </p:pic>
      <p:pic>
        <p:nvPicPr>
          <p:cNvPr id="11" name="Рисунок 10" descr="IMG_369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2708920"/>
            <a:ext cx="1563638" cy="208485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Comic Sans MS" pitchFamily="66" charset="0"/>
              </a:rPr>
              <a:t>Заключительный этап</a:t>
            </a:r>
            <a:endParaRPr lang="ru-RU" sz="2000" b="1" dirty="0">
              <a:latin typeface="Comic Sans MS" pitchFamily="66" charset="0"/>
            </a:endParaRPr>
          </a:p>
        </p:txBody>
      </p:sp>
      <p:pic>
        <p:nvPicPr>
          <p:cNvPr id="3" name="Рисунок 2" descr="SAM_168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1484784"/>
            <a:ext cx="3672408" cy="2754306"/>
          </a:xfrm>
          <a:prstGeom prst="rect">
            <a:avLst/>
          </a:prstGeom>
        </p:spPr>
      </p:pic>
      <p:pic>
        <p:nvPicPr>
          <p:cNvPr id="4" name="Рисунок 3" descr="SAM_168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47864" y="1196752"/>
            <a:ext cx="2688299" cy="2016224"/>
          </a:xfrm>
          <a:prstGeom prst="rect">
            <a:avLst/>
          </a:prstGeom>
        </p:spPr>
      </p:pic>
      <p:pic>
        <p:nvPicPr>
          <p:cNvPr id="5" name="Рисунок 4" descr="SAM_168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71600" y="3861048"/>
            <a:ext cx="3312368" cy="2484276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179512" y="836712"/>
            <a:ext cx="583264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Выставка поделок изготовленных родителями вместе с детьми «Русские народные сказки» </a:t>
            </a:r>
            <a:endParaRPr lang="ru-RU" dirty="0"/>
          </a:p>
        </p:txBody>
      </p:sp>
      <p:pic>
        <p:nvPicPr>
          <p:cNvPr id="8" name="Рисунок 7" descr="SAM_171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5832140" y="656692"/>
            <a:ext cx="2016224" cy="1512168"/>
          </a:xfrm>
          <a:prstGeom prst="rect">
            <a:avLst/>
          </a:prstGeom>
        </p:spPr>
      </p:pic>
      <p:pic>
        <p:nvPicPr>
          <p:cNvPr id="7" name="Рисунок 6" descr="SAM_172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668344" y="476672"/>
            <a:ext cx="1350150" cy="1800200"/>
          </a:xfrm>
          <a:prstGeom prst="rect">
            <a:avLst/>
          </a:prstGeom>
        </p:spPr>
      </p:pic>
      <p:pic>
        <p:nvPicPr>
          <p:cNvPr id="9" name="Рисунок 8" descr="IMG_369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364338" y="2420888"/>
            <a:ext cx="1779662" cy="2372883"/>
          </a:xfrm>
          <a:prstGeom prst="rect">
            <a:avLst/>
          </a:prstGeom>
        </p:spPr>
      </p:pic>
      <p:pic>
        <p:nvPicPr>
          <p:cNvPr id="10" name="Рисунок 9" descr="IMG_3694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076056" y="4833156"/>
            <a:ext cx="2699792" cy="20248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AM_17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188640"/>
            <a:ext cx="2267744" cy="1700808"/>
          </a:xfrm>
          <a:prstGeom prst="rect">
            <a:avLst/>
          </a:prstGeom>
        </p:spPr>
      </p:pic>
      <p:pic>
        <p:nvPicPr>
          <p:cNvPr id="4" name="Рисунок 3" descr="SAM_18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2" y="188640"/>
            <a:ext cx="3456384" cy="2592288"/>
          </a:xfrm>
          <a:prstGeom prst="rect">
            <a:avLst/>
          </a:prstGeom>
        </p:spPr>
      </p:pic>
      <p:pic>
        <p:nvPicPr>
          <p:cNvPr id="5" name="Рисунок 4" descr="SAM_18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504" y="1916832"/>
            <a:ext cx="3563888" cy="2672916"/>
          </a:xfrm>
          <a:prstGeom prst="rect">
            <a:avLst/>
          </a:prstGeom>
        </p:spPr>
      </p:pic>
      <p:pic>
        <p:nvPicPr>
          <p:cNvPr id="6" name="Рисунок 5" descr="SAM_181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2780928"/>
            <a:ext cx="3563888" cy="2672916"/>
          </a:xfrm>
          <a:prstGeom prst="rect">
            <a:avLst/>
          </a:prstGeom>
        </p:spPr>
      </p:pic>
      <p:pic>
        <p:nvPicPr>
          <p:cNvPr id="7" name="Рисунок 6" descr="SAM_181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19672" y="4509120"/>
            <a:ext cx="2952328" cy="2214246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3059832" y="188640"/>
            <a:ext cx="2592288" cy="25922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Выставка рисунков выполненных детьми совместно с родителями «Путешествие по сказкам»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91680" y="1196752"/>
            <a:ext cx="6192688" cy="4320480"/>
          </a:xfrm>
        </p:spPr>
        <p:txBody>
          <a:bodyPr>
            <a:normAutofit fontScale="90000"/>
          </a:bodyPr>
          <a:lstStyle/>
          <a:p>
            <a:r>
              <a:rPr lang="ru-RU" sz="2800" b="1" u="sng" dirty="0" smtClean="0">
                <a:solidFill>
                  <a:srgbClr val="0070C0"/>
                </a:solidFill>
                <a:latin typeface="Comic Sans MS" pitchFamily="66" charset="0"/>
              </a:rPr>
              <a:t>Результаты нашего проекта</a:t>
            </a: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1</a:t>
            </a:r>
            <a:r>
              <a:rPr lang="ru-RU" sz="2800" dirty="0">
                <a:solidFill>
                  <a:srgbClr val="0070C0"/>
                </a:solidFill>
                <a:latin typeface="Comic Sans MS" pitchFamily="66" charset="0"/>
              </a:rPr>
              <a:t>. По завершении проекта дети </a:t>
            </a: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 имеют </a:t>
            </a:r>
            <a:r>
              <a:rPr lang="ru-RU" sz="2800" dirty="0">
                <a:solidFill>
                  <a:srgbClr val="0070C0"/>
                </a:solidFill>
                <a:latin typeface="Comic Sans MS" pitchFamily="66" charset="0"/>
              </a:rPr>
              <a:t>представление о богатстве русской народной культуры, национальных особенностях характера и быта русского человека.</a:t>
            </a:r>
            <a:br>
              <a:rPr lang="ru-RU" sz="2800" dirty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ru-RU" sz="2800" dirty="0">
                <a:solidFill>
                  <a:srgbClr val="0070C0"/>
                </a:solidFill>
                <a:latin typeface="Comic Sans MS" pitchFamily="66" charset="0"/>
              </a:rPr>
              <a:t>2. </a:t>
            </a: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Повышена заинтересованность </a:t>
            </a:r>
            <a:r>
              <a:rPr lang="ru-RU" sz="2800" dirty="0">
                <a:solidFill>
                  <a:srgbClr val="0070C0"/>
                </a:solidFill>
                <a:latin typeface="Comic Sans MS" pitchFamily="66" charset="0"/>
              </a:rPr>
              <a:t>и </a:t>
            </a: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активность </a:t>
            </a:r>
            <a:r>
              <a:rPr lang="ru-RU" sz="2800" dirty="0">
                <a:solidFill>
                  <a:srgbClr val="0070C0"/>
                </a:solidFill>
                <a:latin typeface="Comic Sans MS" pitchFamily="66" charset="0"/>
              </a:rPr>
              <a:t>родителей в </a:t>
            </a: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сотрудничестве с </a:t>
            </a:r>
            <a:r>
              <a:rPr lang="ru-RU" sz="2800" dirty="0">
                <a:solidFill>
                  <a:srgbClr val="0070C0"/>
                </a:solidFill>
                <a:latin typeface="Comic Sans MS" pitchFamily="66" charset="0"/>
              </a:rPr>
              <a:t>воспитателем.</a:t>
            </a:r>
            <a:r>
              <a:rPr lang="ru-RU" sz="2800" dirty="0">
                <a:solidFill>
                  <a:srgbClr val="006600"/>
                </a:solidFill>
                <a:latin typeface="Comic Sans MS" pitchFamily="66" charset="0"/>
              </a:rPr>
              <a:t> 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3888432"/>
          </a:xfrm>
          <a:effectLst>
            <a:innerShdw blurRad="114300">
              <a:srgbClr val="C00000"/>
            </a:innerShdw>
          </a:effectLst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r>
              <a:rPr lang="ru-RU" sz="6600" b="1" i="1" dirty="0" smtClean="0">
                <a:solidFill>
                  <a:srgbClr val="C00000"/>
                </a:solidFill>
              </a:rPr>
              <a:t>Спасибо за внимание</a:t>
            </a:r>
            <a:endParaRPr lang="ru-RU" sz="66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03848" y="548680"/>
            <a:ext cx="3240360" cy="367240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6600"/>
                </a:solidFill>
              </a:rPr>
              <a:t/>
            </a:r>
            <a:br>
              <a:rPr lang="ru-RU" sz="3200" b="1" dirty="0" smtClean="0">
                <a:solidFill>
                  <a:srgbClr val="006600"/>
                </a:solidFill>
              </a:rPr>
            </a:br>
            <a:r>
              <a:rPr lang="ru-RU" sz="3200" b="1" dirty="0" smtClean="0">
                <a:solidFill>
                  <a:srgbClr val="006600"/>
                </a:solidFill>
              </a:rPr>
              <a:t/>
            </a:r>
            <a:br>
              <a:rPr lang="ru-RU" sz="3200" b="1" dirty="0" smtClean="0">
                <a:solidFill>
                  <a:srgbClr val="006600"/>
                </a:solidFill>
              </a:rPr>
            </a:br>
            <a:r>
              <a:rPr lang="ru-RU" sz="3200" b="1" dirty="0" smtClean="0">
                <a:solidFill>
                  <a:srgbClr val="00B050"/>
                </a:solidFill>
                <a:latin typeface="Comic Sans MS" pitchFamily="66" charset="0"/>
              </a:rPr>
              <a:t>Актуальность </a:t>
            </a:r>
            <a:r>
              <a:rPr lang="ru-RU" sz="3200" b="1" dirty="0">
                <a:solidFill>
                  <a:srgbClr val="00B050"/>
                </a:solidFill>
                <a:latin typeface="Comic Sans MS" pitchFamily="66" charset="0"/>
              </a:rPr>
              <a:t>темы.</a:t>
            </a:r>
            <a:r>
              <a:rPr lang="ru-RU" sz="2400" dirty="0">
                <a:latin typeface="Comic Sans MS" pitchFamily="66" charset="0"/>
              </a:rPr>
              <a:t/>
            </a:r>
            <a:br>
              <a:rPr lang="ru-RU" sz="2400" dirty="0">
                <a:latin typeface="Comic Sans MS" pitchFamily="66" charset="0"/>
              </a:rPr>
            </a:br>
            <a:r>
              <a:rPr lang="ru-RU" sz="1400" i="1" dirty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Сказка учит добро понимать,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ru-RU" sz="1400" dirty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1400" i="1" dirty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О поступках людей рассуждать,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ru-RU" sz="1400" dirty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1400" i="1" dirty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Коль плохой, то его осудить,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ru-RU" sz="1400" dirty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1400" i="1" dirty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Ну а слабый – его защитить!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ru-RU" sz="1400" dirty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1400" i="1" dirty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Дети учатся думать, мечтать,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ru-RU" sz="1400" dirty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1400" i="1" dirty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На вопросы ответ получать.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ru-RU" sz="1400" dirty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1400" i="1" dirty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Каждый раз что-нибудь узнают,</a:t>
            </a:r>
            <a:r>
              <a:rPr lang="ru-RU" sz="1400" dirty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ru-RU" sz="1400" dirty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1400" i="1" dirty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Родину свою познают! </a:t>
            </a:r>
            <a:r>
              <a:rPr lang="ru-RU" sz="1400" i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ru-RU" sz="1400" i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1400" i="1" dirty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ru-RU" sz="1400" i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                                                     </a:t>
            </a:r>
            <a:r>
              <a:rPr lang="ru-RU" sz="1400" i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А.Лесных</a:t>
            </a:r>
            <a:r>
              <a:rPr lang="ru-RU" sz="1400" i="1" dirty="0" smtClean="0">
                <a:latin typeface="Comic Sans MS" pitchFamily="66" charset="0"/>
              </a:rPr>
              <a:t/>
            </a:r>
            <a:br>
              <a:rPr lang="ru-RU" sz="1400" i="1" dirty="0" smtClean="0">
                <a:latin typeface="Comic Sans MS" pitchFamily="66" charset="0"/>
              </a:rPr>
            </a:br>
            <a:endParaRPr lang="ru-RU" sz="1600" dirty="0">
              <a:latin typeface="Comic Sans MS" pitchFamily="66" charset="0"/>
            </a:endParaRPr>
          </a:p>
        </p:txBody>
      </p:sp>
      <p:pic>
        <p:nvPicPr>
          <p:cNvPr id="6" name="Рисунок 5" descr="SAM_178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3717032"/>
            <a:ext cx="2843808" cy="2132856"/>
          </a:xfrm>
          <a:prstGeom prst="rect">
            <a:avLst/>
          </a:prstGeom>
        </p:spPr>
      </p:pic>
      <p:pic>
        <p:nvPicPr>
          <p:cNvPr id="8" name="Рисунок 7" descr="SAM_178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2200" y="2708920"/>
            <a:ext cx="2651787" cy="1988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836712"/>
            <a:ext cx="5688632" cy="4536504"/>
          </a:xfrm>
        </p:spPr>
        <p:txBody>
          <a:bodyPr>
            <a:normAutofit fontScale="90000"/>
          </a:bodyPr>
          <a:lstStyle/>
          <a:p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  <a:t>Цель: </a:t>
            </a:r>
            <a:r>
              <a:rPr lang="ru-RU" sz="1600" dirty="0">
                <a:solidFill>
                  <a:srgbClr val="0070C0"/>
                </a:solidFill>
              </a:rPr>
              <a:t/>
            </a:r>
            <a:br>
              <a:rPr lang="ru-RU" sz="1600" dirty="0">
                <a:solidFill>
                  <a:srgbClr val="0070C0"/>
                </a:solidFill>
              </a:rPr>
            </a:br>
            <a:r>
              <a:rPr lang="ru-RU" sz="1600" b="1" dirty="0">
                <a:solidFill>
                  <a:srgbClr val="0070C0"/>
                </a:solidFill>
                <a:latin typeface="Comic Sans MS" pitchFamily="66" charset="0"/>
              </a:rPr>
              <a:t>- </a:t>
            </a:r>
            <a:r>
              <a:rPr lang="ru-RU" sz="1600" dirty="0" smtClean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  <a:t>Воспитание нравственно-патриотических качеств у детей дошкольного возраста посредством изучения русских народных сказок.</a:t>
            </a:r>
            <a:r>
              <a:rPr lang="ru-RU" sz="1600" dirty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  <a:t/>
            </a:r>
            <a:br>
              <a:rPr lang="ru-RU" sz="1600" dirty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</a:br>
            <a:r>
              <a:rPr lang="ru-RU" sz="1600" dirty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  <a:t>     </a:t>
            </a:r>
            <a:r>
              <a:rPr lang="ru-RU" sz="1600" dirty="0" smtClean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  <a:t/>
            </a:r>
            <a:br>
              <a:rPr lang="ru-RU" sz="1600" dirty="0" smtClean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</a:br>
            <a:r>
              <a:rPr lang="ru-RU" sz="1600" b="1" dirty="0" smtClean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  <a:t>Задачи</a:t>
            </a:r>
            <a:r>
              <a:rPr lang="ru-RU" sz="1600" b="1" dirty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  <a:t>:</a:t>
            </a:r>
            <a:r>
              <a:rPr lang="ru-RU" sz="1600" dirty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  <a:t/>
            </a:r>
            <a:br>
              <a:rPr lang="ru-RU" sz="1600" dirty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</a:br>
            <a:r>
              <a:rPr lang="ru-RU" sz="1600" dirty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  <a:t/>
            </a:r>
            <a:br>
              <a:rPr lang="ru-RU" sz="1600" dirty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</a:br>
            <a:r>
              <a:rPr lang="ru-RU" sz="1600" dirty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  <a:t>•Воспитывать на основе содержания русских народных сказок уважение к традициям народной культуры.</a:t>
            </a:r>
            <a:br>
              <a:rPr lang="ru-RU" sz="1600" dirty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</a:br>
            <a:r>
              <a:rPr lang="ru-RU" sz="1600" dirty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  <a:t>•Формировать и закреплять знания детей о культурном богатстве русского народа.</a:t>
            </a:r>
            <a:br>
              <a:rPr lang="ru-RU" sz="1600" dirty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</a:br>
            <a:r>
              <a:rPr lang="ru-RU" sz="1600" dirty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  <a:t>•Расширять представление детей о сказках.</a:t>
            </a:r>
            <a:br>
              <a:rPr lang="ru-RU" sz="1600" dirty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</a:br>
            <a:r>
              <a:rPr lang="ru-RU" sz="1600" dirty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  <a:t>•Расширять кругозор и обогащать словарный запас детей терминами родственных отношений, развивать связную речь.</a:t>
            </a:r>
            <a:br>
              <a:rPr lang="ru-RU" sz="1600" dirty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</a:br>
            <a:r>
              <a:rPr lang="ru-RU" sz="1600" dirty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  <a:t>•Укреплять дружеские отношения в семье.</a:t>
            </a:r>
            <a:br>
              <a:rPr lang="ru-RU" sz="1600" dirty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</a:br>
            <a:r>
              <a:rPr lang="ru-RU" sz="1600" dirty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  <a:t>•Прививать любовь и интерес к русским народным сказкам.</a:t>
            </a:r>
            <a:r>
              <a:rPr lang="ru-RU" sz="1600" dirty="0">
                <a:latin typeface="Comic Sans MS" pitchFamily="66" charset="0"/>
                <a:cs typeface="Arial" pitchFamily="34" charset="0"/>
              </a:rPr>
              <a:t> </a:t>
            </a:r>
            <a:r>
              <a:rPr lang="ru-RU" sz="1600" dirty="0">
                <a:latin typeface="Comic Sans MS" pitchFamily="66" charset="0"/>
              </a:rPr>
              <a:t/>
            </a:r>
            <a:br>
              <a:rPr lang="ru-RU" sz="1600" dirty="0">
                <a:latin typeface="Comic Sans MS" pitchFamily="66" charset="0"/>
              </a:rPr>
            </a:br>
            <a:endParaRPr lang="ru-RU" sz="16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980728"/>
            <a:ext cx="4752528" cy="1872208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rgbClr val="00B0F0"/>
                </a:solidFill>
                <a:latin typeface="Comic Sans MS" pitchFamily="66" charset="0"/>
              </a:rPr>
              <a:t>Участники проекта:</a:t>
            </a:r>
            <a:r>
              <a:rPr lang="ru-RU" sz="1600" dirty="0">
                <a:solidFill>
                  <a:srgbClr val="00B0F0"/>
                </a:solidFill>
                <a:latin typeface="Comic Sans MS" pitchFamily="66" charset="0"/>
              </a:rPr>
              <a:t> </a:t>
            </a:r>
            <a:r>
              <a:rPr lang="ru-RU" sz="1600" dirty="0" smtClean="0">
                <a:solidFill>
                  <a:srgbClr val="00B0F0"/>
                </a:solidFill>
                <a:latin typeface="Comic Sans MS" pitchFamily="66" charset="0"/>
              </a:rPr>
              <a:t/>
            </a:r>
            <a:br>
              <a:rPr lang="ru-RU" sz="1600" dirty="0" smtClean="0">
                <a:solidFill>
                  <a:srgbClr val="00B0F0"/>
                </a:solidFill>
                <a:latin typeface="Comic Sans MS" pitchFamily="66" charset="0"/>
              </a:rPr>
            </a:br>
            <a:r>
              <a:rPr lang="ru-RU" sz="1600" dirty="0" smtClean="0">
                <a:solidFill>
                  <a:srgbClr val="00B0F0"/>
                </a:solidFill>
                <a:latin typeface="Comic Sans MS" pitchFamily="66" charset="0"/>
              </a:rPr>
              <a:t>Дети </a:t>
            </a:r>
            <a:r>
              <a:rPr lang="ru-RU" sz="1600" dirty="0">
                <a:solidFill>
                  <a:srgbClr val="00B0F0"/>
                </a:solidFill>
                <a:latin typeface="Comic Sans MS" pitchFamily="66" charset="0"/>
              </a:rPr>
              <a:t>средней и подготовительной групп, воспитатели, родители.</a:t>
            </a:r>
            <a:br>
              <a:rPr lang="ru-RU" sz="1600" dirty="0">
                <a:solidFill>
                  <a:srgbClr val="00B0F0"/>
                </a:solidFill>
                <a:latin typeface="Comic Sans MS" pitchFamily="66" charset="0"/>
              </a:rPr>
            </a:br>
            <a:r>
              <a:rPr lang="ru-RU" sz="1600" b="1" dirty="0">
                <a:solidFill>
                  <a:srgbClr val="00B0F0"/>
                </a:solidFill>
                <a:latin typeface="Comic Sans MS" pitchFamily="66" charset="0"/>
              </a:rPr>
              <a:t>Срок </a:t>
            </a:r>
            <a:r>
              <a:rPr lang="ru-RU" sz="1600" b="1" dirty="0" smtClean="0">
                <a:solidFill>
                  <a:srgbClr val="00B0F0"/>
                </a:solidFill>
                <a:latin typeface="Comic Sans MS" pitchFamily="66" charset="0"/>
              </a:rPr>
              <a:t> реализации</a:t>
            </a:r>
            <a:r>
              <a:rPr lang="ru-RU" sz="1600" b="1" dirty="0">
                <a:solidFill>
                  <a:srgbClr val="00B0F0"/>
                </a:solidFill>
                <a:latin typeface="Comic Sans MS" pitchFamily="66" charset="0"/>
              </a:rPr>
              <a:t>:</a:t>
            </a:r>
            <a:r>
              <a:rPr lang="ru-RU" sz="1600" dirty="0">
                <a:solidFill>
                  <a:srgbClr val="00B0F0"/>
                </a:solidFill>
                <a:latin typeface="Comic Sans MS" pitchFamily="66" charset="0"/>
              </a:rPr>
              <a:t> 2 месяца.</a:t>
            </a:r>
            <a:br>
              <a:rPr lang="ru-RU" sz="1600" dirty="0">
                <a:solidFill>
                  <a:srgbClr val="00B0F0"/>
                </a:solidFill>
                <a:latin typeface="Comic Sans MS" pitchFamily="66" charset="0"/>
              </a:rPr>
            </a:br>
            <a:r>
              <a:rPr lang="ru-RU" sz="1600" b="1" dirty="0">
                <a:solidFill>
                  <a:srgbClr val="00B0F0"/>
                </a:solidFill>
                <a:latin typeface="Comic Sans MS" pitchFamily="66" charset="0"/>
              </a:rPr>
              <a:t>Тип проекта</a:t>
            </a:r>
            <a:r>
              <a:rPr lang="ru-RU" sz="1600" dirty="0">
                <a:solidFill>
                  <a:srgbClr val="00B0F0"/>
                </a:solidFill>
                <a:latin typeface="Comic Sans MS" pitchFamily="66" charset="0"/>
              </a:rPr>
              <a:t>: практико-ориентированный, групповой.</a:t>
            </a:r>
          </a:p>
        </p:txBody>
      </p:sp>
      <p:pic>
        <p:nvPicPr>
          <p:cNvPr id="3" name="Рисунок 2" descr="SAM_18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2780928"/>
            <a:ext cx="3275856" cy="2456892"/>
          </a:xfrm>
          <a:prstGeom prst="rect">
            <a:avLst/>
          </a:prstGeom>
        </p:spPr>
      </p:pic>
      <p:pic>
        <p:nvPicPr>
          <p:cNvPr id="5" name="Рисунок 4" descr="IMG_37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2780928"/>
            <a:ext cx="3131840" cy="23488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412776"/>
            <a:ext cx="5256584" cy="3312368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0070C0"/>
                </a:solidFill>
                <a:latin typeface="Comic Sans MS" pitchFamily="66" charset="0"/>
              </a:rPr>
              <a:t>Подготовительный этап</a:t>
            </a:r>
            <a:r>
              <a:rPr lang="ru-RU" sz="2200" dirty="0" smtClean="0">
                <a:solidFill>
                  <a:srgbClr val="0070C0"/>
                </a:solidFill>
                <a:latin typeface="Comic Sans MS" pitchFamily="66" charset="0"/>
              </a:rPr>
              <a:t>.</a:t>
            </a:r>
            <a:br>
              <a:rPr lang="ru-RU" sz="2200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ru-RU" sz="2200" dirty="0" smtClean="0">
                <a:solidFill>
                  <a:srgbClr val="0070C0"/>
                </a:solidFill>
                <a:latin typeface="Comic Sans MS" pitchFamily="66" charset="0"/>
              </a:rPr>
              <a:t>1. Родительское собрание с показом сказки  «Репка».</a:t>
            </a:r>
            <a:br>
              <a:rPr lang="ru-RU" sz="2200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ru-RU" sz="2200" dirty="0" smtClean="0">
                <a:solidFill>
                  <a:srgbClr val="0070C0"/>
                </a:solidFill>
                <a:latin typeface="Comic Sans MS" pitchFamily="66" charset="0"/>
              </a:rPr>
              <a:t>2. Консультации </a:t>
            </a:r>
            <a:r>
              <a:rPr lang="ru-RU" sz="2200" dirty="0">
                <a:solidFill>
                  <a:srgbClr val="0070C0"/>
                </a:solidFill>
                <a:latin typeface="Comic Sans MS" pitchFamily="66" charset="0"/>
              </a:rPr>
              <a:t>для родителей</a:t>
            </a:r>
            <a:br>
              <a:rPr lang="ru-RU" sz="2200" dirty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ru-RU" sz="2200" dirty="0">
                <a:solidFill>
                  <a:srgbClr val="0070C0"/>
                </a:solidFill>
                <a:latin typeface="Comic Sans MS" pitchFamily="66" charset="0"/>
              </a:rPr>
              <a:t>«Роль сказки в жизни ребенка»</a:t>
            </a:r>
            <a:br>
              <a:rPr lang="ru-RU" sz="2200" dirty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ru-RU" sz="2200" dirty="0">
                <a:solidFill>
                  <a:srgbClr val="0070C0"/>
                </a:solidFill>
                <a:latin typeface="Comic Sans MS" pitchFamily="66" charset="0"/>
              </a:rPr>
              <a:t>«Читайте детям сказки»</a:t>
            </a:r>
            <a:br>
              <a:rPr lang="ru-RU" sz="2200" dirty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ru-RU" sz="2200" dirty="0">
                <a:solidFill>
                  <a:srgbClr val="0070C0"/>
                </a:solidFill>
                <a:latin typeface="Comic Sans MS" pitchFamily="66" charset="0"/>
              </a:rPr>
              <a:t>«Ребенок и книга</a:t>
            </a:r>
            <a:r>
              <a:rPr lang="ru-RU" sz="2200" dirty="0" smtClean="0">
                <a:solidFill>
                  <a:srgbClr val="0070C0"/>
                </a:solidFill>
                <a:latin typeface="Comic Sans MS" pitchFamily="66" charset="0"/>
              </a:rPr>
              <a:t>».</a:t>
            </a:r>
            <a:br>
              <a:rPr lang="ru-RU" sz="2200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ru-RU" sz="2200" dirty="0" smtClean="0">
                <a:solidFill>
                  <a:srgbClr val="0070C0"/>
                </a:solidFill>
                <a:latin typeface="Comic Sans MS" pitchFamily="66" charset="0"/>
              </a:rPr>
              <a:t>3. Подобрана библиотека по русским сказкам в книжном уголке.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5" name="Рисунок 4" descr="SAM_16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60232" y="44624"/>
            <a:ext cx="2448272" cy="3264363"/>
          </a:xfrm>
          <a:prstGeom prst="rect">
            <a:avLst/>
          </a:prstGeom>
        </p:spPr>
      </p:pic>
      <p:pic>
        <p:nvPicPr>
          <p:cNvPr id="3" name="Рисунок 2" descr="SAM_14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496" y="4320480"/>
            <a:ext cx="3323861" cy="2492896"/>
          </a:xfrm>
          <a:prstGeom prst="rect">
            <a:avLst/>
          </a:prstGeom>
        </p:spPr>
      </p:pic>
      <p:pic>
        <p:nvPicPr>
          <p:cNvPr id="4" name="Рисунок 3" descr="2018-04-06-PHOTO-0000009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88224" y="3429000"/>
            <a:ext cx="2448272" cy="3264362"/>
          </a:xfrm>
          <a:prstGeom prst="rect">
            <a:avLst/>
          </a:prstGeom>
        </p:spPr>
      </p:pic>
      <p:pic>
        <p:nvPicPr>
          <p:cNvPr id="7" name="Рисунок 6" descr="SAM_173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19871" y="4437112"/>
            <a:ext cx="3072341" cy="2304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628800"/>
            <a:ext cx="3744416" cy="129614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Основной этап</a:t>
            </a:r>
            <a:br>
              <a:rPr lang="ru-RU" sz="2000" b="1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>1. НОД по художественному творчеству в средней группе</a:t>
            </a:r>
            <a:r>
              <a:rPr lang="ru-RU" sz="2000" b="1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70C0"/>
                </a:solidFill>
                <a:latin typeface="Comic Sans MS" pitchFamily="66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Рисунок 3" descr="IMG_37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996952"/>
            <a:ext cx="2409732" cy="3212976"/>
          </a:xfrm>
          <a:prstGeom prst="rect">
            <a:avLst/>
          </a:prstGeom>
        </p:spPr>
      </p:pic>
      <p:pic>
        <p:nvPicPr>
          <p:cNvPr id="3" name="Рисунок 2" descr="IMG_37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116632"/>
            <a:ext cx="1944216" cy="2592288"/>
          </a:xfrm>
          <a:prstGeom prst="rect">
            <a:avLst/>
          </a:prstGeom>
        </p:spPr>
      </p:pic>
      <p:pic>
        <p:nvPicPr>
          <p:cNvPr id="5" name="Рисунок 4" descr="SAM_165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11760" y="3429000"/>
            <a:ext cx="3347864" cy="2510898"/>
          </a:xfrm>
          <a:prstGeom prst="rect">
            <a:avLst/>
          </a:prstGeom>
        </p:spPr>
      </p:pic>
      <p:pic>
        <p:nvPicPr>
          <p:cNvPr id="7" name="Рисунок 6" descr="SAM_181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68144" y="116632"/>
            <a:ext cx="3168352" cy="2376264"/>
          </a:xfrm>
          <a:prstGeom prst="rect">
            <a:avLst/>
          </a:prstGeom>
        </p:spPr>
      </p:pic>
      <p:pic>
        <p:nvPicPr>
          <p:cNvPr id="8" name="Рисунок 7" descr="SAM_173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68144" y="3861048"/>
            <a:ext cx="3168352" cy="2376264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323528" y="5877272"/>
            <a:ext cx="2160240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Аппликация по сказке «Колобок»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347864" y="5805264"/>
            <a:ext cx="2160240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Работа с  раскрасками</a:t>
            </a: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516216" y="2492896"/>
            <a:ext cx="252028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Лепка по сказке «</a:t>
            </a:r>
            <a:r>
              <a:rPr lang="ru-RU" dirty="0" err="1" smtClean="0"/>
              <a:t>Заюшкина</a:t>
            </a:r>
            <a:r>
              <a:rPr lang="ru-RU" dirty="0" smtClean="0"/>
              <a:t> избушка»</a:t>
            </a: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796136" y="5949280"/>
            <a:ext cx="2160240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Рисование по сказке «Три медведя»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MG_369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4455114"/>
            <a:ext cx="3203848" cy="240288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Comic Sans MS" pitchFamily="66" charset="0"/>
              </a:rPr>
              <a:t>2.</a:t>
            </a:r>
            <a:r>
              <a:rPr lang="ru-RU" sz="1800" b="1" dirty="0" smtClean="0">
                <a:latin typeface="Comic Sans MS" pitchFamily="66" charset="0"/>
                <a:cs typeface="Times New Roman" pitchFamily="18" charset="0"/>
              </a:rPr>
              <a:t> . НОД по художественному творчеству в подготовительной  группе</a:t>
            </a:r>
            <a:r>
              <a:rPr lang="ru-RU" sz="1800" b="1" dirty="0" smtClean="0">
                <a:latin typeface="Comic Sans MS" pitchFamily="66" charset="0"/>
              </a:rPr>
              <a:t> </a:t>
            </a:r>
            <a:endParaRPr lang="ru-RU" sz="1800" b="1" dirty="0">
              <a:latin typeface="Comic Sans MS" pitchFamily="66" charset="0"/>
            </a:endParaRPr>
          </a:p>
        </p:txBody>
      </p:sp>
      <p:pic>
        <p:nvPicPr>
          <p:cNvPr id="4" name="Рисунок 3" descr="IMG_357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27784" y="764704"/>
            <a:ext cx="2268252" cy="3024336"/>
          </a:xfrm>
          <a:prstGeom prst="rect">
            <a:avLst/>
          </a:prstGeom>
        </p:spPr>
      </p:pic>
      <p:pic>
        <p:nvPicPr>
          <p:cNvPr id="5" name="Рисунок 4" descr="IMG_355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2040" y="768085"/>
            <a:ext cx="2211710" cy="2948947"/>
          </a:xfrm>
          <a:prstGeom prst="rect">
            <a:avLst/>
          </a:prstGeom>
        </p:spPr>
      </p:pic>
      <p:pic>
        <p:nvPicPr>
          <p:cNvPr id="6" name="Рисунок 5" descr="IMG_355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60282" y="1700808"/>
            <a:ext cx="2283718" cy="3044957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5148064" y="3933056"/>
            <a:ext cx="165618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Рисование на тему «Образ Бабы-Яги»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911752" y="548680"/>
            <a:ext cx="2232248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Пластинография</a:t>
            </a:r>
            <a:r>
              <a:rPr lang="ru-RU" dirty="0" smtClean="0"/>
              <a:t> «Рыбки» по сказке «Лисичка сестричка и серый волк»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75856" y="3284984"/>
            <a:ext cx="1656184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Рисование по теме «Персонаж любимой сказки»</a:t>
            </a:r>
            <a:endParaRPr lang="ru-RU" dirty="0"/>
          </a:p>
        </p:txBody>
      </p:sp>
      <p:pic>
        <p:nvPicPr>
          <p:cNvPr id="13" name="Рисунок 12" descr="IMG_368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31640" y="4797152"/>
            <a:ext cx="2843808" cy="2060848"/>
          </a:xfrm>
          <a:prstGeom prst="rect">
            <a:avLst/>
          </a:prstGeom>
        </p:spPr>
      </p:pic>
      <p:pic>
        <p:nvPicPr>
          <p:cNvPr id="14" name="Рисунок 13" descr="IMG_375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7504" y="1916832"/>
            <a:ext cx="2459765" cy="1844824"/>
          </a:xfrm>
          <a:prstGeom prst="rect">
            <a:avLst/>
          </a:prstGeom>
        </p:spPr>
      </p:pic>
      <p:sp>
        <p:nvSpPr>
          <p:cNvPr id="15" name="Скругленный прямоугольник 14"/>
          <p:cNvSpPr/>
          <p:nvPr/>
        </p:nvSpPr>
        <p:spPr>
          <a:xfrm>
            <a:off x="251520" y="764704"/>
            <a:ext cx="1656184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Лепка по сказке «Царевна –лягушка»</a:t>
            </a:r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971600" y="4005064"/>
            <a:ext cx="201622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Раскрашивание на тему «Богатыри»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2008"/>
            <a:ext cx="8229600" cy="692696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Comic Sans MS" pitchFamily="66" charset="0"/>
              </a:rPr>
              <a:t>3. НОД по познавательно- речевому развитию в средней группе</a:t>
            </a:r>
            <a:endParaRPr lang="ru-RU" sz="1800" b="1" dirty="0">
              <a:latin typeface="Comic Sans MS" pitchFamily="66" charset="0"/>
            </a:endParaRPr>
          </a:p>
        </p:txBody>
      </p:sp>
      <p:pic>
        <p:nvPicPr>
          <p:cNvPr id="4" name="Рисунок 3" descr="SAM_16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52736"/>
            <a:ext cx="3803915" cy="2852936"/>
          </a:xfrm>
          <a:prstGeom prst="rect">
            <a:avLst/>
          </a:prstGeom>
        </p:spPr>
      </p:pic>
      <p:pic>
        <p:nvPicPr>
          <p:cNvPr id="5" name="Рисунок 4" descr="SAM_16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3573016"/>
            <a:ext cx="3347864" cy="2510898"/>
          </a:xfrm>
          <a:prstGeom prst="rect">
            <a:avLst/>
          </a:prstGeom>
        </p:spPr>
      </p:pic>
      <p:pic>
        <p:nvPicPr>
          <p:cNvPr id="7" name="Рисунок 6" descr="SAM_17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1920" y="548680"/>
            <a:ext cx="2952328" cy="2214246"/>
          </a:xfrm>
          <a:prstGeom prst="rect">
            <a:avLst/>
          </a:prstGeom>
        </p:spPr>
      </p:pic>
      <p:pic>
        <p:nvPicPr>
          <p:cNvPr id="8" name="Рисунок 7" descr="IMG_357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83760" y="1772816"/>
            <a:ext cx="2160240" cy="2880320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5724128" y="692696"/>
            <a:ext cx="3024336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Чтение русских народных сказок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148064" y="4221088"/>
            <a:ext cx="3024336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Рассказывание сказки «Маша и медведь» по </a:t>
            </a:r>
            <a:r>
              <a:rPr lang="ru-RU" dirty="0" err="1" smtClean="0"/>
              <a:t>мнемотаблице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75856" y="3212976"/>
            <a:ext cx="3024336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Рассказывание сказки «Три медведя» по картинкам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76672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latin typeface="Comic Sans MS" pitchFamily="66" charset="0"/>
              </a:rPr>
              <a:t>4. НОД по познавательно- речевому развитию в подготовительной группе. </a:t>
            </a:r>
            <a:endParaRPr lang="ru-RU" sz="1800" b="1" dirty="0">
              <a:latin typeface="Comic Sans MS" pitchFamily="66" charset="0"/>
            </a:endParaRPr>
          </a:p>
        </p:txBody>
      </p:sp>
      <p:pic>
        <p:nvPicPr>
          <p:cNvPr id="6" name="Рисунок 5" descr="IMG_37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2852936"/>
            <a:ext cx="3003798" cy="4005064"/>
          </a:xfrm>
          <a:prstGeom prst="rect">
            <a:avLst/>
          </a:prstGeom>
        </p:spPr>
      </p:pic>
      <p:pic>
        <p:nvPicPr>
          <p:cNvPr id="7" name="Рисунок 6" descr="IMG_369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27576" y="1988840"/>
            <a:ext cx="3816424" cy="2862318"/>
          </a:xfrm>
          <a:prstGeom prst="rect">
            <a:avLst/>
          </a:prstGeom>
        </p:spPr>
      </p:pic>
      <p:pic>
        <p:nvPicPr>
          <p:cNvPr id="5" name="Рисунок 4" descr="IMG_357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504" y="620687"/>
            <a:ext cx="2520280" cy="3360373"/>
          </a:xfrm>
          <a:prstGeom prst="rect">
            <a:avLst/>
          </a:prstGeom>
        </p:spPr>
      </p:pic>
      <p:pic>
        <p:nvPicPr>
          <p:cNvPr id="8" name="Рисунок 7" descr="SAM_185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03848" y="476672"/>
            <a:ext cx="3096344" cy="2322258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0" y="3356992"/>
            <a:ext cx="2051720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Рассказывание по картинкам сказки «Маша и медведь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28184" y="620688"/>
            <a:ext cx="2664296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Описание героя сказки по </a:t>
            </a:r>
            <a:r>
              <a:rPr lang="ru-RU" dirty="0" err="1" smtClean="0"/>
              <a:t>мнемотаблице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39952" y="6093296"/>
            <a:ext cx="345638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Рассказ о герое сказки по картинке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372200" y="1916832"/>
            <a:ext cx="2771800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Рассматривание и рассказ о былинных героях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Monotype Corsiva"/>
        <a:ea typeface=""/>
        <a:cs typeface=""/>
      </a:majorFont>
      <a:minorFont>
        <a:latin typeface="Calibri"/>
        <a:ea typeface=""/>
        <a:cs typeface="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</TotalTime>
  <Words>287</Words>
  <Application>Microsoft Office PowerPoint</Application>
  <PresentationFormat>Экран (4:3)</PresentationFormat>
  <Paragraphs>44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Проект по нравственно-патриотическому воспитанию "В гостях у сказки" для детей средней и подготовительной групп</vt:lpstr>
      <vt:lpstr>  Актуальность темы. Сказка учит добро понимать, О поступках людей рассуждать, Коль плохой, то его осудить, Ну а слабый – его защитить! Дети учатся думать, мечтать, На вопросы ответ получать. Каждый раз что-нибудь узнают, Родину свою познают!                                                        А.Лесных </vt:lpstr>
      <vt:lpstr>   Цель:  - Воспитание нравственно-патриотических качеств у детей дошкольного возраста посредством изучения русских народных сказок.       Задачи:  •Воспитывать на основе содержания русских народных сказок уважение к традициям народной культуры. •Формировать и закреплять знания детей о культурном богатстве русского народа. •Расширять представление детей о сказках. •Расширять кругозор и обогащать словарный запас детей терминами родственных отношений, развивать связную речь. •Укреплять дружеские отношения в семье. •Прививать любовь и интерес к русским народным сказкам.  </vt:lpstr>
      <vt:lpstr>Участники проекта:  Дети средней и подготовительной групп, воспитатели, родители. Срок  реализации: 2 месяца. Тип проекта: практико-ориентированный, групповой.</vt:lpstr>
      <vt:lpstr>Подготовительный этап. 1. Родительское собрание с показом сказки  «Репка». 2. Консультации для родителей «Роль сказки в жизни ребенка» «Читайте детям сказки» «Ребенок и книга». 3. Подобрана библиотека по русским сказкам в книжном уголке.  </vt:lpstr>
      <vt:lpstr>  Основной этап  1. НОД по художественному творчеству в средней группе  </vt:lpstr>
      <vt:lpstr>2. . НОД по художественному творчеству в подготовительной  группе </vt:lpstr>
      <vt:lpstr>3. НОД по познавательно- речевому развитию в средней группе</vt:lpstr>
      <vt:lpstr>4. НОД по познавательно- речевому развитию в подготовительной группе. </vt:lpstr>
      <vt:lpstr>5. Дидактические игры и игры в настольный театр средней и подготовительной групп</vt:lpstr>
      <vt:lpstr>6. Развлечения для детей средней и подготовительной групп</vt:lpstr>
      <vt:lpstr>7. Театрализованная деятельность с разными вида театра и посещение мини- музея «Горница»</vt:lpstr>
      <vt:lpstr>Заключительный этап</vt:lpstr>
      <vt:lpstr>Слайд 14</vt:lpstr>
      <vt:lpstr>Результаты нашего проекта 1. По завершении проекта дети  имеют представление о богатстве русской народной культуры, национальных особенностях характера и быта русского человека. 2. Повышена заинтересованность и активность родителей в сотрудничестве с воспитателем.  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по нравственно-патриотическому воспитанию "В гостях у сказки" для детей средней и подготовительной групп</dc:title>
  <dc:creator>User</dc:creator>
  <cp:lastModifiedBy>User</cp:lastModifiedBy>
  <cp:revision>36</cp:revision>
  <dcterms:created xsi:type="dcterms:W3CDTF">2018-06-05T04:12:51Z</dcterms:created>
  <dcterms:modified xsi:type="dcterms:W3CDTF">2018-06-23T04:48:12Z</dcterms:modified>
</cp:coreProperties>
</file>