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19" r:id="rId2"/>
    <p:sldId id="257" r:id="rId3"/>
    <p:sldId id="324" r:id="rId4"/>
    <p:sldId id="332" r:id="rId5"/>
    <p:sldId id="331" r:id="rId6"/>
    <p:sldId id="330" r:id="rId7"/>
    <p:sldId id="329" r:id="rId8"/>
    <p:sldId id="290" r:id="rId9"/>
    <p:sldId id="336" r:id="rId10"/>
    <p:sldId id="335" r:id="rId11"/>
    <p:sldId id="334" r:id="rId12"/>
    <p:sldId id="333" r:id="rId13"/>
    <p:sldId id="296" r:id="rId14"/>
    <p:sldId id="341" r:id="rId15"/>
    <p:sldId id="344" r:id="rId16"/>
    <p:sldId id="343" r:id="rId17"/>
    <p:sldId id="342" r:id="rId18"/>
    <p:sldId id="295" r:id="rId19"/>
    <p:sldId id="340" r:id="rId20"/>
    <p:sldId id="339" r:id="rId21"/>
    <p:sldId id="338" r:id="rId22"/>
    <p:sldId id="337" r:id="rId23"/>
    <p:sldId id="297" r:id="rId24"/>
    <p:sldId id="348" r:id="rId25"/>
    <p:sldId id="347" r:id="rId26"/>
    <p:sldId id="346" r:id="rId27"/>
    <p:sldId id="345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5100"/>
    <a:srgbClr val="BEAA12"/>
    <a:srgbClr val="007635"/>
    <a:srgbClr val="264B96"/>
    <a:srgbClr val="70578F"/>
    <a:srgbClr val="FFA3A3"/>
    <a:srgbClr val="1E3C78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92C68-0BA9-466F-A2A3-EB3FBB1D9B30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CDCDD-67A1-46FF-9990-AED9016F0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359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63F12487-6E5C-4DE8-99B2-9AD0B7F1266C}" type="slidenum">
              <a:rPr lang="ru-RU"/>
              <a:pPr eaLnBrk="1" hangingPunct="1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C41EC311-278C-4822-AF51-E67CCE3CFCDE}" type="slidenum">
              <a:rPr lang="ru-RU"/>
              <a:pPr eaLnBrk="1" hangingPunct="1"/>
              <a:t>2</a:t>
            </a:fld>
            <a:endParaRPr lang="ru-RU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3</a:t>
            </a:fld>
            <a:endParaRPr lang="ru-RU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4</a:t>
            </a:fld>
            <a:endParaRPr lang="ru-RU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5</a:t>
            </a:fld>
            <a:endParaRPr lang="ru-RU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6</a:t>
            </a:fld>
            <a:endParaRPr lang="ru-RU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7</a:t>
            </a:fld>
            <a:endParaRPr lang="ru-RU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8</a:t>
            </a:fld>
            <a:endParaRPr lang="ru-RU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9</a:t>
            </a:fld>
            <a:endParaRPr lang="ru-RU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10</a:t>
            </a:fld>
            <a:endParaRPr lang="ru-RU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11</a:t>
            </a:fld>
            <a:endParaRPr lang="ru-RU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12</a:t>
            </a:fld>
            <a:endParaRPr lang="ru-RU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13</a:t>
            </a:fld>
            <a:endParaRPr lang="ru-RU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14</a:t>
            </a:fld>
            <a:endParaRPr lang="ru-RU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15</a:t>
            </a:fld>
            <a:endParaRPr lang="ru-RU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16</a:t>
            </a:fld>
            <a:endParaRPr lang="ru-RU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17</a:t>
            </a:fld>
            <a:endParaRPr lang="ru-RU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18</a:t>
            </a:fld>
            <a:endParaRPr lang="ru-RU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19</a:t>
            </a:fld>
            <a:endParaRPr lang="ru-RU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20</a:t>
            </a:fld>
            <a:endParaRPr lang="ru-RU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21</a:t>
            </a:fld>
            <a:endParaRPr lang="ru-RU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22</a:t>
            </a:fld>
            <a:endParaRPr lang="ru-RU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23</a:t>
            </a:fld>
            <a:endParaRPr lang="ru-RU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24</a:t>
            </a:fld>
            <a:endParaRPr lang="ru-RU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25</a:t>
            </a:fld>
            <a:endParaRPr lang="ru-RU" sz="12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26</a:t>
            </a:fld>
            <a:endParaRPr lang="ru-RU" sz="12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27</a:t>
            </a:fld>
            <a:endParaRPr 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microsoft.com/office/2007/relationships/hdphoto" Target="../media/hdphoto1.wdp"/><Relationship Id="rId5" Type="http://schemas.openxmlformats.org/officeDocument/2006/relationships/image" Target="../media/image3.gif"/><Relationship Id="rId10" Type="http://schemas.openxmlformats.org/officeDocument/2006/relationships/image" Target="../media/image7.jpeg"/><Relationship Id="rId4" Type="http://schemas.openxmlformats.org/officeDocument/2006/relationships/image" Target="../media/image2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12.xml"/><Relationship Id="rId18" Type="http://schemas.openxmlformats.org/officeDocument/2006/relationships/slide" Target="slide22.xml"/><Relationship Id="rId26" Type="http://schemas.openxmlformats.org/officeDocument/2006/relationships/slide" Target="slide25.xml"/><Relationship Id="rId3" Type="http://schemas.openxmlformats.org/officeDocument/2006/relationships/image" Target="../media/image8.jpg"/><Relationship Id="rId21" Type="http://schemas.openxmlformats.org/officeDocument/2006/relationships/slide" Target="slide15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21.xml"/><Relationship Id="rId25" Type="http://schemas.openxmlformats.org/officeDocument/2006/relationships/slide" Target="slide24.xml"/><Relationship Id="rId3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6" Type="http://schemas.openxmlformats.org/officeDocument/2006/relationships/slide" Target="slide20.xml"/><Relationship Id="rId20" Type="http://schemas.openxmlformats.org/officeDocument/2006/relationships/slide" Target="slide14.xml"/><Relationship Id="rId29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32" Type="http://schemas.openxmlformats.org/officeDocument/2006/relationships/image" Target="../media/image10.png"/><Relationship Id="rId5" Type="http://schemas.openxmlformats.org/officeDocument/2006/relationships/slide" Target="slide4.xml"/><Relationship Id="rId15" Type="http://schemas.openxmlformats.org/officeDocument/2006/relationships/slide" Target="slide19.xml"/><Relationship Id="rId23" Type="http://schemas.openxmlformats.org/officeDocument/2006/relationships/slide" Target="slide17.xml"/><Relationship Id="rId28" Type="http://schemas.openxmlformats.org/officeDocument/2006/relationships/slide" Target="slide27.xml"/><Relationship Id="rId10" Type="http://schemas.openxmlformats.org/officeDocument/2006/relationships/slide" Target="slide9.xml"/><Relationship Id="rId19" Type="http://schemas.openxmlformats.org/officeDocument/2006/relationships/slide" Target="slide13.xml"/><Relationship Id="rId31" Type="http://schemas.openxmlformats.org/officeDocument/2006/relationships/image" Target="../media/image4.gif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8.xml"/><Relationship Id="rId22" Type="http://schemas.openxmlformats.org/officeDocument/2006/relationships/slide" Target="slide16.xml"/><Relationship Id="rId27" Type="http://schemas.openxmlformats.org/officeDocument/2006/relationships/slide" Target="slide26.xml"/><Relationship Id="rId30" Type="http://schemas.microsoft.com/office/2007/relationships/hdphoto" Target="../media/hdphoto2.wdp"/><Relationship Id="rId8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123728" y="534643"/>
            <a:ext cx="48965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Интеллектуальная 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игра</a:t>
            </a:r>
            <a:endParaRPr lang="ru-RU" sz="24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67" name="AutoShape 19" descr="yH5BAEAAAAALAAAAAABAAEAAAIBRAA7"/>
          <p:cNvSpPr>
            <a:spLocks noChangeAspect="1" noChangeArrowheads="1"/>
          </p:cNvSpPr>
          <p:nvPr/>
        </p:nvSpPr>
        <p:spPr bwMode="auto">
          <a:xfrm>
            <a:off x="4405745" y="263691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79185" y="2317824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990" y="3458963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93945" y="4604779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5749" y="2037195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2160" y="2971675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9" y="3876551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4440" y="2827412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1423" y="3785020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9626" y="1985673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7110" y="2225824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362915" y="3366963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870" y="4512779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2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6477" y="4818572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2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1671" y="4702939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25" y="2257299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24" y="3260800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07" y="4269551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3209" y="2508324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3208" y="3511825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3591" y="4520576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209" y="124857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12" y="83600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6666" y="101255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41583" y="470600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55622" y="903779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088" y="1046221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41583" y="1451048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2547" y="1059363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4669" y="124859"/>
            <a:ext cx="2241336" cy="46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880" y="6285515"/>
            <a:ext cx="2241336" cy="46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941" y="938538"/>
            <a:ext cx="7540900" cy="2490465"/>
          </a:xfrm>
          <a:prstGeom prst="rect">
            <a:avLst/>
          </a:prstGeom>
        </p:spPr>
      </p:pic>
      <p:pic>
        <p:nvPicPr>
          <p:cNvPr id="55" name="Рисунок 54" descr="Рисунок19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42581" y="5409330"/>
            <a:ext cx="2405814" cy="320775"/>
          </a:xfrm>
          <a:prstGeom prst="rect">
            <a:avLst/>
          </a:prstGeom>
        </p:spPr>
      </p:pic>
      <p:pic>
        <p:nvPicPr>
          <p:cNvPr id="205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1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04790" y="2043872"/>
            <a:ext cx="2219338" cy="2825288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9" name="AutoShape 4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069657" y="1844253"/>
            <a:ext cx="719138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1" name="AutoShape 4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004699" y="1844253"/>
            <a:ext cx="719137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2" name="AutoShape 5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941324" y="1844253"/>
            <a:ext cx="719137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3" name="AutoShape 5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877949" y="1844253"/>
            <a:ext cx="719137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4" name="AutoShape 5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7812982" y="1844253"/>
            <a:ext cx="719138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25" name="AutoShape 5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69657" y="2708921"/>
            <a:ext cx="719138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6" name="AutoShape 5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004699" y="2708921"/>
            <a:ext cx="719137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7" name="AutoShape 55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941324" y="2708921"/>
            <a:ext cx="719137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8" name="AutoShape 5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6877949" y="2708921"/>
            <a:ext cx="719137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9" name="AutoShape 5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812982" y="2708921"/>
            <a:ext cx="719138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0" name="AutoShape 5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069977" y="4437114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1" name="AutoShape 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005016" y="4437114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2" name="AutoShape 6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941644" y="4437114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3" name="AutoShape 6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878269" y="4437114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4" name="AutoShape 6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813302" y="4437114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5" name="AutoShape 6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4061719" y="357301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6" name="AutoShape 64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005016" y="3577166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7" name="AutoShape 65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941644" y="3577166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8" name="AutoShape 66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949702" y="3577166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9" name="AutoShape 67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813302" y="3577166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40" name="AutoShape 68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4069657" y="5301210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42" name="AutoShape 70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5004699" y="5301210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43" name="AutoShape 71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6012757" y="5301210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44" name="AutoShape 72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6949382" y="5301210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45" name="AutoShape 7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7812982" y="5301210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611560" y="1844253"/>
            <a:ext cx="2880320" cy="719139"/>
          </a:xfrm>
          <a:prstGeom prst="bevel">
            <a:avLst>
              <a:gd name="adj" fmla="val 7727"/>
            </a:avLst>
          </a:prstGeom>
          <a:gradFill rotWithShape="1">
            <a:gsLst>
              <a:gs pos="600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400" b="1" cap="all" dirty="0"/>
              <a:t>Мифология</a:t>
            </a:r>
          </a:p>
        </p:txBody>
      </p:sp>
      <p:sp>
        <p:nvSpPr>
          <p:cNvPr id="3" name="AutoShape 68"/>
          <p:cNvSpPr>
            <a:spLocks noChangeArrowheads="1"/>
          </p:cNvSpPr>
          <p:nvPr/>
        </p:nvSpPr>
        <p:spPr bwMode="auto">
          <a:xfrm>
            <a:off x="611560" y="5301209"/>
            <a:ext cx="2880000" cy="792163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400" b="1" cap="all" dirty="0" smtClean="0"/>
              <a:t>эрудит</a:t>
            </a:r>
            <a:endParaRPr lang="ru-RU" sz="2400" b="1" cap="all" dirty="0"/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611880" y="3577166"/>
            <a:ext cx="2880000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400" b="1" cap="all" dirty="0"/>
              <a:t>Древняя </a:t>
            </a:r>
            <a:r>
              <a:rPr lang="ru-RU" sz="2400" b="1" cap="all" dirty="0" smtClean="0"/>
              <a:t>Русь</a:t>
            </a:r>
            <a:endParaRPr lang="ru-RU" sz="2400" b="1" cap="all" dirty="0"/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611560" y="2708921"/>
            <a:ext cx="2880000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400" b="1" cap="all" dirty="0"/>
              <a:t>Традиции</a:t>
            </a:r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611880" y="4438700"/>
            <a:ext cx="2880000" cy="719139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400" b="1" cap="all" dirty="0"/>
              <a:t>Сказки</a:t>
            </a:r>
          </a:p>
        </p:txBody>
      </p:sp>
      <p:sp>
        <p:nvSpPr>
          <p:cNvPr id="7" name="AutoShape 47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49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AutoShape 51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AutoShape 53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AutoShape 55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2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1" y="561779"/>
            <a:ext cx="1064430" cy="135505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4083" y="1078239"/>
            <a:ext cx="2241336" cy="46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5419" y="1078239"/>
            <a:ext cx="2241336" cy="46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6699" y="526723"/>
            <a:ext cx="5617440" cy="716484"/>
          </a:xfrm>
          <a:prstGeom prst="rect">
            <a:avLst/>
          </a:prstGeom>
        </p:spPr>
      </p:pic>
      <p:pic>
        <p:nvPicPr>
          <p:cNvPr id="43" name="Рисунок 42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3" cstate="screen"/>
          <a:srcRect/>
          <a:stretch>
            <a:fillRect/>
          </a:stretch>
        </p:blipFill>
        <p:spPr>
          <a:xfrm>
            <a:off x="7380312" y="6245055"/>
            <a:ext cx="1152128" cy="3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4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30"/>
            <a:ext cx="7649004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Греческая богиня Афина была богиней мудрости, её птицей считалась сова. А вот богиня Гера была покровительницей семьи и материнства. Какая птица считалась птицей Геры?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264B96"/>
                </a:solidFill>
              </a:rPr>
              <a:t>Мифология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Аист.</a:t>
            </a:r>
            <a:endParaRPr lang="ru-RU" sz="28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02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30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От имени какой богини произошли слова «ладить», «ладный», «налаживать»?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264B96"/>
                </a:solidFill>
              </a:rPr>
              <a:t>Мифология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Лада.</a:t>
            </a:r>
            <a:endParaRPr lang="ru-RU" sz="28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28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30"/>
            <a:ext cx="76490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Люб – охранитель супружества у наших предков, представал в виде золотистого кота. А как выглядел Нелюб?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264B96"/>
                </a:solidFill>
              </a:rPr>
              <a:t>Мифология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/>
              <a:t>В виде чёрного </a:t>
            </a:r>
            <a:r>
              <a:rPr lang="ru-RU" sz="2800" i="1" dirty="0" smtClean="0"/>
              <a:t>кота.</a:t>
            </a:r>
            <a:endParaRPr lang="ru-RU" sz="28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3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30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Назовите древнеримскую богиню домашнего </a:t>
            </a:r>
            <a:r>
              <a:rPr lang="ru-RU" sz="2800" dirty="0" smtClean="0"/>
              <a:t>очага.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264B96"/>
                </a:solidFill>
              </a:rPr>
              <a:t>Мифология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Веста.</a:t>
            </a:r>
            <a:endParaRPr lang="ru-RU" sz="28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90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30"/>
            <a:ext cx="7649004" cy="190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Как звали бога славяно-русской мифологии, родоначальника жизни, покровителя семьи и дома?</a:t>
            </a:r>
          </a:p>
          <a:p>
            <a:pPr eaLnBrk="1" hangingPunct="1">
              <a:spcBef>
                <a:spcPct val="20000"/>
              </a:spcBef>
            </a:pP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264B96"/>
                </a:solidFill>
              </a:rPr>
              <a:t>Мифология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Род.</a:t>
            </a:r>
            <a:endParaRPr lang="ru-RU" sz="28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97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147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Что, согласно традиции многих стран незамужние девушки делают на свадьбе?</a:t>
            </a:r>
          </a:p>
          <a:p>
            <a:pPr eaLnBrk="1" hangingPunct="1">
              <a:spcBef>
                <a:spcPct val="20000"/>
              </a:spcBef>
            </a:pPr>
            <a:endParaRPr lang="ru-RU" sz="2800" dirty="0"/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2">
                    <a:lumMod val="75000"/>
                  </a:schemeClr>
                </a:solidFill>
              </a:rPr>
              <a:t>Традиции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Ловят букет.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94131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Чем обмениваются новобрачные в </a:t>
            </a:r>
            <a:r>
              <a:rPr lang="ru-RU" sz="2800" dirty="0" err="1"/>
              <a:t>ЗАГСе</a:t>
            </a:r>
            <a:r>
              <a:rPr lang="ru-RU" sz="2800" dirty="0"/>
              <a:t>?</a:t>
            </a: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2">
                    <a:lumMod val="75000"/>
                  </a:schemeClr>
                </a:solidFill>
              </a:rPr>
              <a:t>Традиции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Кольцами.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68979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Что по традиции кричат на свадьбе?</a:t>
            </a: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2">
                    <a:lumMod val="75000"/>
                  </a:schemeClr>
                </a:solidFill>
              </a:rPr>
              <a:t>Традиции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Горько.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2443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147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Сколько раз во время венчания священник проводит жениха и невесту вокруг аналоя?</a:t>
            </a:r>
          </a:p>
          <a:p>
            <a:pPr eaLnBrk="1" hangingPunct="1">
              <a:spcBef>
                <a:spcPct val="20000"/>
              </a:spcBef>
            </a:pPr>
            <a:endParaRPr lang="ru-RU" sz="2800" dirty="0"/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2">
                    <a:lumMod val="75000"/>
                  </a:schemeClr>
                </a:solidFill>
              </a:rPr>
              <a:t>Традиции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Три.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87815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Как, упоминая мифического персонажа, в переносном смысле называют семейный союз?</a:t>
            </a: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2">
                    <a:lumMod val="75000"/>
                  </a:schemeClr>
                </a:solidFill>
              </a:rPr>
              <a:t>Традиции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Узы Гименея.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94117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О какой русской игрушке эта цитата из энциклопедии: « Она олицетворяет идею крепкой семьи, достатка, продолжения рода, несёт в себе идею единства».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007635"/>
                </a:solidFill>
              </a:rPr>
              <a:t>Древняя Русь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Матрешка.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54139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Как на Руси называли пару лошадей или волов , запряжённых в одну упряжку?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007635"/>
                </a:solidFill>
              </a:rPr>
              <a:t>Древняя Русь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Супруги.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20479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Почему на Руси до XVIII века кузнец считался покровителем семьи и брака?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007635"/>
                </a:solidFill>
              </a:rPr>
              <a:t>Древняя Русь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/>
              <a:t>Он ковал </a:t>
            </a:r>
            <a:r>
              <a:rPr lang="ru-RU" sz="2800" i="1" dirty="0" smtClean="0"/>
              <a:t>кольца.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704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На русских свадьбах существовал обычай: когда торжество заканчивалось, гостям выдавали маленькие пряники. Как они назывались?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007635"/>
                </a:solidFill>
              </a:rPr>
              <a:t>Древняя Русь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err="1" smtClean="0"/>
              <a:t>Разгоняи</a:t>
            </a:r>
            <a:r>
              <a:rPr lang="ru-RU" sz="2800" i="1" dirty="0" smtClean="0"/>
              <a:t>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84608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Первый ребёнок в семье – первенец, третий – третьяк. А как на Руси называли последнего,  младшего ребёнка?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007635"/>
                </a:solidFill>
              </a:rPr>
              <a:t>Древняя Русь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Поскребыш.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6387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Что пустил  </a:t>
            </a:r>
            <a:r>
              <a:rPr lang="ru-RU" sz="2800" dirty="0" smtClean="0"/>
              <a:t>царевич</a:t>
            </a:r>
            <a:r>
              <a:rPr lang="ru-RU" sz="2800" dirty="0"/>
              <a:t>, желая найти невесту?</a:t>
            </a:r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4">
                    <a:lumMod val="75000"/>
                  </a:schemeClr>
                </a:solidFill>
              </a:rPr>
              <a:t>Сказки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Стрелу.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73469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На каком музыкальном инструменте в сказке Пушкина играл Баян на свадьбе Руслана и Людмилы?</a:t>
            </a:r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4">
                    <a:lumMod val="75000"/>
                  </a:schemeClr>
                </a:solidFill>
              </a:rPr>
              <a:t>Сказки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Гусли.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98669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Какая птица спасла </a:t>
            </a:r>
            <a:r>
              <a:rPr lang="ru-RU" sz="2800" dirty="0" err="1"/>
              <a:t>Дюймовочку</a:t>
            </a:r>
            <a:r>
              <a:rPr lang="ru-RU" sz="2800" dirty="0"/>
              <a:t> от свадьбы с кротом?</a:t>
            </a:r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4">
                    <a:lumMod val="75000"/>
                  </a:schemeClr>
                </a:solidFill>
              </a:rPr>
              <a:t>Сказки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Ласточка.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408153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В какой сказке Андерсена нарушено право ребёнка: «Дети имеют право жить со своими родителями и никому не позволено их разлучать»</a:t>
            </a:r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4">
                    <a:lumMod val="75000"/>
                  </a:schemeClr>
                </a:solidFill>
              </a:rPr>
              <a:t>Сказки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Снежная королева.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47342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147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В какой сказке советского сказочника именины заканчиваются свадьбой?</a:t>
            </a:r>
          </a:p>
          <a:p>
            <a:pPr eaLnBrk="1" hangingPunct="1">
              <a:spcBef>
                <a:spcPct val="20000"/>
              </a:spcBef>
            </a:pPr>
            <a:endParaRPr lang="ru-RU" sz="2800" dirty="0"/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4">
                    <a:lumMod val="75000"/>
                  </a:schemeClr>
                </a:solidFill>
              </a:rPr>
              <a:t>Сказки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Муха Цокотуха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82026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В какой </a:t>
            </a:r>
            <a:r>
              <a:rPr lang="ru-RU" sz="2800" dirty="0" smtClean="0"/>
              <a:t>месяц, согласно поверьям,  </a:t>
            </a:r>
            <a:r>
              <a:rPr lang="ru-RU" sz="2800" dirty="0"/>
              <a:t>лучше не заключать брак?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6">
                    <a:lumMod val="50000"/>
                  </a:schemeClr>
                </a:solidFill>
              </a:rPr>
              <a:t>Эрудит</a:t>
            </a:r>
            <a:endParaRPr lang="ru-RU" sz="3600" b="1" dirty="0">
              <a:ln w="11430"/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61" y="4138691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Май.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2368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Как звучит русская «фруктовая» пословица про детей и родителей? 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6">
                    <a:lumMod val="50000"/>
                  </a:schemeClr>
                </a:solidFill>
              </a:rPr>
              <a:t>Эрудит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Яблоко от яблони…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11835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Назовите фамилию автора самого свадебного саундтрека.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6">
                    <a:lumMod val="50000"/>
                  </a:schemeClr>
                </a:solidFill>
              </a:rPr>
              <a:t>Эрудит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Мендельсон.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86745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В какой сказке Андерсена нарушается статья Всеобщей декларации прав человека: «Брак может быть заключён только при обоюдном и свободном согласии обеих сторон»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6">
                    <a:lumMod val="50000"/>
                  </a:schemeClr>
                </a:solidFill>
              </a:rPr>
              <a:t>Эрудит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err="1" smtClean="0"/>
              <a:t>Дюймовочка</a:t>
            </a:r>
            <a:r>
              <a:rPr lang="ru-RU" sz="2800" i="1" dirty="0" smtClean="0"/>
              <a:t>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34021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6"/>
            <a:ext cx="7649004" cy="2763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Этот старинный русский головной убор – холщовая шапочка с твёрдой передней частью в виде лопатки – считался короной замужней женщины, которым невесты очень кичились. </a:t>
            </a:r>
          </a:p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5" y="5924826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38657" y="406407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chemeClr val="accent6">
                    <a:lumMod val="50000"/>
                  </a:schemeClr>
                </a:solidFill>
              </a:rPr>
              <a:t>Эрудит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720806" y="546694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4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6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Кичка.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04633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60000"/>
      </a:hlink>
      <a:folHlink>
        <a:srgbClr val="E36C09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549</Words>
  <Application>Microsoft Office PowerPoint</Application>
  <PresentationFormat>Экран (4:3)</PresentationFormat>
  <Paragraphs>159</Paragraphs>
  <Slides>27</Slides>
  <Notes>27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Ранько Елена</dc:creator>
  <cp:lastModifiedBy>Оксана Назаренко</cp:lastModifiedBy>
  <cp:revision>62</cp:revision>
  <dcterms:created xsi:type="dcterms:W3CDTF">2015-05-04T12:07:23Z</dcterms:created>
  <dcterms:modified xsi:type="dcterms:W3CDTF">2018-01-06T16:01:47Z</dcterms:modified>
</cp:coreProperties>
</file>